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71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64" r:id="rId4"/>
    <p:sldId id="258" r:id="rId5"/>
    <p:sldId id="267" r:id="rId6"/>
    <p:sldId id="266" r:id="rId7"/>
    <p:sldId id="280" r:id="rId8"/>
    <p:sldId id="278" r:id="rId9"/>
    <p:sldId id="279" r:id="rId10"/>
    <p:sldId id="259" r:id="rId11"/>
    <p:sldId id="277" r:id="rId12"/>
    <p:sldId id="268" r:id="rId13"/>
    <p:sldId id="269" r:id="rId14"/>
    <p:sldId id="260" r:id="rId15"/>
    <p:sldId id="276" r:id="rId16"/>
    <p:sldId id="261" r:id="rId17"/>
    <p:sldId id="262" r:id="rId18"/>
    <p:sldId id="263" r:id="rId19"/>
    <p:sldId id="271" r:id="rId20"/>
    <p:sldId id="270" r:id="rId21"/>
    <p:sldId id="273" r:id="rId22"/>
    <p:sldId id="275" r:id="rId23"/>
    <p:sldId id="274" r:id="rId24"/>
    <p:sldId id="265" r:id="rId25"/>
  </p:sldIdLst>
  <p:sldSz cx="16459200" cy="12801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5A69"/>
    <a:srgbClr val="7AA69C"/>
    <a:srgbClr val="7E7E7E"/>
    <a:srgbClr val="FFFFFF"/>
    <a:srgbClr val="00FFFF"/>
    <a:srgbClr val="FF00FF"/>
    <a:srgbClr val="0000FF"/>
    <a:srgbClr val="FF0000"/>
    <a:srgbClr val="000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7" autoAdjust="0"/>
    <p:restoredTop sz="94660"/>
  </p:normalViewPr>
  <p:slideViewPr>
    <p:cSldViewPr snapToGrid="0">
      <p:cViewPr>
        <p:scale>
          <a:sx n="50" d="100"/>
          <a:sy n="50" d="100"/>
        </p:scale>
        <p:origin x="1956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4440" y="2095078"/>
            <a:ext cx="13990320" cy="4456853"/>
          </a:xfrm>
        </p:spPr>
        <p:txBody>
          <a:bodyPr anchor="b"/>
          <a:lstStyle>
            <a:lvl1pPr algn="ctr">
              <a:defRPr sz="10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6723804"/>
            <a:ext cx="12344400" cy="3090756"/>
          </a:xfrm>
        </p:spPr>
        <p:txBody>
          <a:bodyPr/>
          <a:lstStyle>
            <a:lvl1pPr marL="0" indent="0" algn="ctr">
              <a:buNone/>
              <a:defRPr sz="4320"/>
            </a:lvl1pPr>
            <a:lvl2pPr marL="822960" indent="0" algn="ctr">
              <a:buNone/>
              <a:defRPr sz="3600"/>
            </a:lvl2pPr>
            <a:lvl3pPr marL="1645920" indent="0" algn="ctr">
              <a:buNone/>
              <a:defRPr sz="3240"/>
            </a:lvl3pPr>
            <a:lvl4pPr marL="2468880" indent="0" algn="ctr">
              <a:buNone/>
              <a:defRPr sz="2880"/>
            </a:lvl4pPr>
            <a:lvl5pPr marL="3291840" indent="0" algn="ctr">
              <a:buNone/>
              <a:defRPr sz="2880"/>
            </a:lvl5pPr>
            <a:lvl6pPr marL="4114800" indent="0" algn="ctr">
              <a:buNone/>
              <a:defRPr sz="2880"/>
            </a:lvl6pPr>
            <a:lvl7pPr marL="4937760" indent="0" algn="ctr">
              <a:buNone/>
              <a:defRPr sz="2880"/>
            </a:lvl7pPr>
            <a:lvl8pPr marL="5760720" indent="0" algn="ctr">
              <a:buNone/>
              <a:defRPr sz="2880"/>
            </a:lvl8pPr>
            <a:lvl9pPr marL="6583680" indent="0" algn="ctr">
              <a:buNone/>
              <a:defRPr sz="288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966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44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78616" y="681567"/>
            <a:ext cx="3549015" cy="1084876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1571" y="681567"/>
            <a:ext cx="10441305" cy="108487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49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3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2998" y="3191514"/>
            <a:ext cx="14196060" cy="5325109"/>
          </a:xfrm>
        </p:spPr>
        <p:txBody>
          <a:bodyPr anchor="b"/>
          <a:lstStyle>
            <a:lvl1pPr>
              <a:defRPr sz="10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2998" y="8567000"/>
            <a:ext cx="14196060" cy="2800349"/>
          </a:xfrm>
        </p:spPr>
        <p:txBody>
          <a:bodyPr/>
          <a:lstStyle>
            <a:lvl1pPr marL="0" indent="0">
              <a:buNone/>
              <a:defRPr sz="4320">
                <a:solidFill>
                  <a:schemeClr val="tx1"/>
                </a:solidFill>
              </a:defRPr>
            </a:lvl1pPr>
            <a:lvl2pPr marL="82296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645920" indent="0">
              <a:buNone/>
              <a:defRPr sz="3240">
                <a:solidFill>
                  <a:schemeClr val="tx1">
                    <a:tint val="75000"/>
                  </a:schemeClr>
                </a:solidFill>
              </a:defRPr>
            </a:lvl3pPr>
            <a:lvl4pPr marL="246888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4pPr>
            <a:lvl5pPr marL="329184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5pPr>
            <a:lvl6pPr marL="411480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6pPr>
            <a:lvl7pPr marL="493776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7pPr>
            <a:lvl8pPr marL="576072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8pPr>
            <a:lvl9pPr marL="658368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60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1570" y="3407833"/>
            <a:ext cx="6995160" cy="81224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32470" y="3407833"/>
            <a:ext cx="6995160" cy="81224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38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681570"/>
            <a:ext cx="14196060" cy="247438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3716" y="3138171"/>
            <a:ext cx="6963012" cy="1537969"/>
          </a:xfrm>
        </p:spPr>
        <p:txBody>
          <a:bodyPr anchor="b"/>
          <a:lstStyle>
            <a:lvl1pPr marL="0" indent="0">
              <a:buNone/>
              <a:defRPr sz="4320" b="1"/>
            </a:lvl1pPr>
            <a:lvl2pPr marL="822960" indent="0">
              <a:buNone/>
              <a:defRPr sz="3600" b="1"/>
            </a:lvl2pPr>
            <a:lvl3pPr marL="1645920" indent="0">
              <a:buNone/>
              <a:defRPr sz="3240" b="1"/>
            </a:lvl3pPr>
            <a:lvl4pPr marL="2468880" indent="0">
              <a:buNone/>
              <a:defRPr sz="2880" b="1"/>
            </a:lvl4pPr>
            <a:lvl5pPr marL="3291840" indent="0">
              <a:buNone/>
              <a:defRPr sz="2880" b="1"/>
            </a:lvl5pPr>
            <a:lvl6pPr marL="4114800" indent="0">
              <a:buNone/>
              <a:defRPr sz="2880" b="1"/>
            </a:lvl6pPr>
            <a:lvl7pPr marL="4937760" indent="0">
              <a:buNone/>
              <a:defRPr sz="2880" b="1"/>
            </a:lvl7pPr>
            <a:lvl8pPr marL="5760720" indent="0">
              <a:buNone/>
              <a:defRPr sz="2880" b="1"/>
            </a:lvl8pPr>
            <a:lvl9pPr marL="6583680" indent="0">
              <a:buNone/>
              <a:defRPr sz="28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33716" y="4676140"/>
            <a:ext cx="6963012" cy="68778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32471" y="3138171"/>
            <a:ext cx="6997304" cy="1537969"/>
          </a:xfrm>
        </p:spPr>
        <p:txBody>
          <a:bodyPr anchor="b"/>
          <a:lstStyle>
            <a:lvl1pPr marL="0" indent="0">
              <a:buNone/>
              <a:defRPr sz="4320" b="1"/>
            </a:lvl1pPr>
            <a:lvl2pPr marL="822960" indent="0">
              <a:buNone/>
              <a:defRPr sz="3600" b="1"/>
            </a:lvl2pPr>
            <a:lvl3pPr marL="1645920" indent="0">
              <a:buNone/>
              <a:defRPr sz="3240" b="1"/>
            </a:lvl3pPr>
            <a:lvl4pPr marL="2468880" indent="0">
              <a:buNone/>
              <a:defRPr sz="2880" b="1"/>
            </a:lvl4pPr>
            <a:lvl5pPr marL="3291840" indent="0">
              <a:buNone/>
              <a:defRPr sz="2880" b="1"/>
            </a:lvl5pPr>
            <a:lvl6pPr marL="4114800" indent="0">
              <a:buNone/>
              <a:defRPr sz="2880" b="1"/>
            </a:lvl6pPr>
            <a:lvl7pPr marL="4937760" indent="0">
              <a:buNone/>
              <a:defRPr sz="2880" b="1"/>
            </a:lvl7pPr>
            <a:lvl8pPr marL="5760720" indent="0">
              <a:buNone/>
              <a:defRPr sz="2880" b="1"/>
            </a:lvl8pPr>
            <a:lvl9pPr marL="6583680" indent="0">
              <a:buNone/>
              <a:defRPr sz="28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332471" y="4676140"/>
            <a:ext cx="6997304" cy="68778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541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24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544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853440"/>
            <a:ext cx="5308520" cy="2987040"/>
          </a:xfrm>
        </p:spPr>
        <p:txBody>
          <a:bodyPr anchor="b"/>
          <a:lstStyle>
            <a:lvl1pPr>
              <a:defRPr sz="57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7304" y="1843196"/>
            <a:ext cx="8332470" cy="9097433"/>
          </a:xfrm>
        </p:spPr>
        <p:txBody>
          <a:bodyPr/>
          <a:lstStyle>
            <a:lvl1pPr>
              <a:defRPr sz="5760"/>
            </a:lvl1pPr>
            <a:lvl2pPr>
              <a:defRPr sz="5040"/>
            </a:lvl2pPr>
            <a:lvl3pPr>
              <a:defRPr sz="432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714" y="3840480"/>
            <a:ext cx="5308520" cy="7114964"/>
          </a:xfrm>
        </p:spPr>
        <p:txBody>
          <a:bodyPr/>
          <a:lstStyle>
            <a:lvl1pPr marL="0" indent="0">
              <a:buNone/>
              <a:defRPr sz="2880"/>
            </a:lvl1pPr>
            <a:lvl2pPr marL="822960" indent="0">
              <a:buNone/>
              <a:defRPr sz="2520"/>
            </a:lvl2pPr>
            <a:lvl3pPr marL="1645920" indent="0">
              <a:buNone/>
              <a:defRPr sz="2160"/>
            </a:lvl3pPr>
            <a:lvl4pPr marL="2468880" indent="0">
              <a:buNone/>
              <a:defRPr sz="1800"/>
            </a:lvl4pPr>
            <a:lvl5pPr marL="3291840" indent="0">
              <a:buNone/>
              <a:defRPr sz="1800"/>
            </a:lvl5pPr>
            <a:lvl6pPr marL="4114800" indent="0">
              <a:buNone/>
              <a:defRPr sz="1800"/>
            </a:lvl6pPr>
            <a:lvl7pPr marL="4937760" indent="0">
              <a:buNone/>
              <a:defRPr sz="1800"/>
            </a:lvl7pPr>
            <a:lvl8pPr marL="5760720" indent="0">
              <a:buNone/>
              <a:defRPr sz="1800"/>
            </a:lvl8pPr>
            <a:lvl9pPr marL="658368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7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853440"/>
            <a:ext cx="5308520" cy="2987040"/>
          </a:xfrm>
        </p:spPr>
        <p:txBody>
          <a:bodyPr anchor="b"/>
          <a:lstStyle>
            <a:lvl1pPr>
              <a:defRPr sz="57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97304" y="1843196"/>
            <a:ext cx="8332470" cy="9097433"/>
          </a:xfrm>
        </p:spPr>
        <p:txBody>
          <a:bodyPr anchor="t"/>
          <a:lstStyle>
            <a:lvl1pPr marL="0" indent="0">
              <a:buNone/>
              <a:defRPr sz="5760"/>
            </a:lvl1pPr>
            <a:lvl2pPr marL="822960" indent="0">
              <a:buNone/>
              <a:defRPr sz="5040"/>
            </a:lvl2pPr>
            <a:lvl3pPr marL="1645920" indent="0">
              <a:buNone/>
              <a:defRPr sz="4320"/>
            </a:lvl3pPr>
            <a:lvl4pPr marL="2468880" indent="0">
              <a:buNone/>
              <a:defRPr sz="3600"/>
            </a:lvl4pPr>
            <a:lvl5pPr marL="3291840" indent="0">
              <a:buNone/>
              <a:defRPr sz="3600"/>
            </a:lvl5pPr>
            <a:lvl6pPr marL="4114800" indent="0">
              <a:buNone/>
              <a:defRPr sz="3600"/>
            </a:lvl6pPr>
            <a:lvl7pPr marL="4937760" indent="0">
              <a:buNone/>
              <a:defRPr sz="3600"/>
            </a:lvl7pPr>
            <a:lvl8pPr marL="5760720" indent="0">
              <a:buNone/>
              <a:defRPr sz="3600"/>
            </a:lvl8pPr>
            <a:lvl9pPr marL="6583680" indent="0">
              <a:buNone/>
              <a:defRPr sz="3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714" y="3840480"/>
            <a:ext cx="5308520" cy="7114964"/>
          </a:xfrm>
        </p:spPr>
        <p:txBody>
          <a:bodyPr/>
          <a:lstStyle>
            <a:lvl1pPr marL="0" indent="0">
              <a:buNone/>
              <a:defRPr sz="2880"/>
            </a:lvl1pPr>
            <a:lvl2pPr marL="822960" indent="0">
              <a:buNone/>
              <a:defRPr sz="2520"/>
            </a:lvl2pPr>
            <a:lvl3pPr marL="1645920" indent="0">
              <a:buNone/>
              <a:defRPr sz="2160"/>
            </a:lvl3pPr>
            <a:lvl4pPr marL="2468880" indent="0">
              <a:buNone/>
              <a:defRPr sz="1800"/>
            </a:lvl4pPr>
            <a:lvl5pPr marL="3291840" indent="0">
              <a:buNone/>
              <a:defRPr sz="1800"/>
            </a:lvl5pPr>
            <a:lvl6pPr marL="4114800" indent="0">
              <a:buNone/>
              <a:defRPr sz="1800"/>
            </a:lvl6pPr>
            <a:lvl7pPr marL="4937760" indent="0">
              <a:buNone/>
              <a:defRPr sz="1800"/>
            </a:lvl7pPr>
            <a:lvl8pPr marL="5760720" indent="0">
              <a:buNone/>
              <a:defRPr sz="1800"/>
            </a:lvl8pPr>
            <a:lvl9pPr marL="658368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492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1570" y="681570"/>
            <a:ext cx="14196060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1570" y="3407833"/>
            <a:ext cx="14196060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31570" y="11865189"/>
            <a:ext cx="370332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549E2-DFD0-412E-84C2-A8F2ECB6830C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52110" y="11865189"/>
            <a:ext cx="555498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24310" y="11865189"/>
            <a:ext cx="370332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70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645920" rtl="0" eaLnBrk="1" latinLnBrk="0" hangingPunct="1">
        <a:lnSpc>
          <a:spcPct val="90000"/>
        </a:lnSpc>
        <a:spcBef>
          <a:spcPct val="0"/>
        </a:spcBef>
        <a:buNone/>
        <a:defRPr sz="79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80" indent="-411480" algn="l" defTabSz="164592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1pPr>
      <a:lvl2pPr marL="123444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05740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88036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70332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52628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534924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617220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99516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2pPr>
      <a:lvl3pPr marL="16459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3pPr>
      <a:lvl4pPr marL="24688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11480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49377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57607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5836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5.png"/><Relationship Id="rId7" Type="http://schemas.openxmlformats.org/officeDocument/2006/relationships/image" Target="../media/image4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60.png"/><Relationship Id="rId7" Type="http://schemas.openxmlformats.org/officeDocument/2006/relationships/image" Target="../media/image69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2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5947610" y="4025085"/>
            <a:ext cx="1554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Garamond" panose="02020404030301010803" pitchFamily="18" charset="0"/>
              </a:rPr>
              <a:t>Transformable Production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3176429" y="3874774"/>
            <a:ext cx="4163886" cy="3715780"/>
            <a:chOff x="1042828" y="902974"/>
            <a:chExt cx="4163886" cy="3715780"/>
          </a:xfrm>
        </p:grpSpPr>
        <p:sp>
          <p:nvSpPr>
            <p:cNvPr id="46" name="Oval 45"/>
            <p:cNvSpPr/>
            <p:nvPr/>
          </p:nvSpPr>
          <p:spPr>
            <a:xfrm>
              <a:off x="1894265" y="1543807"/>
              <a:ext cx="2364942" cy="522983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1350606" y="902974"/>
              <a:ext cx="3477" cy="340495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1350606" y="4307930"/>
              <a:ext cx="339638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V="1">
              <a:off x="2413961" y="1843124"/>
              <a:ext cx="296028" cy="193405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2713279" y="3750865"/>
              <a:ext cx="1684074" cy="4999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634340" y="2050349"/>
              <a:ext cx="6638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Garamond" panose="02020404030301010803" pitchFamily="18" charset="0"/>
                </a:rPr>
                <a:t>Future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396450" y="3493608"/>
              <a:ext cx="6638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Garamond" panose="02020404030301010803" pitchFamily="18" charset="0"/>
                </a:rPr>
                <a:t>Today</a:t>
              </a:r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flipH="1">
              <a:off x="3817299" y="3396413"/>
              <a:ext cx="136011" cy="30434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3651772" y="3094220"/>
              <a:ext cx="15549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Fully Automated Production</a:t>
              </a:r>
            </a:p>
          </p:txBody>
        </p:sp>
        <p:cxnSp>
          <p:nvCxnSpPr>
            <p:cNvPr id="61" name="Straight Arrow Connector 60"/>
            <p:cNvCxnSpPr/>
            <p:nvPr/>
          </p:nvCxnSpPr>
          <p:spPr>
            <a:xfrm flipH="1">
              <a:off x="4009718" y="1308316"/>
              <a:ext cx="136011" cy="30434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H="1">
              <a:off x="2128607" y="1247778"/>
              <a:ext cx="257446" cy="15217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2048428" y="932990"/>
              <a:ext cx="15549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Strictly Manual Production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354083" y="4310977"/>
              <a:ext cx="3392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Volume, Degree of Automation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 rot="16200000">
              <a:off x="-505761" y="2451564"/>
              <a:ext cx="3404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Flexibility, Production Variety</a:t>
              </a:r>
            </a:p>
          </p:txBody>
        </p:sp>
        <p:sp>
          <p:nvSpPr>
            <p:cNvPr id="47" name="Oval 46"/>
            <p:cNvSpPr/>
            <p:nvPr/>
          </p:nvSpPr>
          <p:spPr>
            <a:xfrm>
              <a:off x="1502850" y="1145813"/>
              <a:ext cx="644684" cy="20754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1706781" y="1267513"/>
              <a:ext cx="2582028" cy="2756357"/>
            </a:xfrm>
            <a:custGeom>
              <a:avLst/>
              <a:gdLst>
                <a:gd name="connsiteX0" fmla="*/ 0 w 2582028"/>
                <a:gd name="connsiteY0" fmla="*/ 0 h 2756357"/>
                <a:gd name="connsiteX1" fmla="*/ 6578 w 2582028"/>
                <a:gd name="connsiteY1" fmla="*/ 503249 h 2756357"/>
                <a:gd name="connsiteX2" fmla="*/ 26313 w 2582028"/>
                <a:gd name="connsiteY2" fmla="*/ 950581 h 2756357"/>
                <a:gd name="connsiteX3" fmla="*/ 65784 w 2582028"/>
                <a:gd name="connsiteY3" fmla="*/ 1401203 h 2756357"/>
                <a:gd name="connsiteX4" fmla="*/ 138146 w 2582028"/>
                <a:gd name="connsiteY4" fmla="*/ 1822222 h 2756357"/>
                <a:gd name="connsiteX5" fmla="*/ 246690 w 2582028"/>
                <a:gd name="connsiteY5" fmla="*/ 2114961 h 2756357"/>
                <a:gd name="connsiteX6" fmla="*/ 388126 w 2582028"/>
                <a:gd name="connsiteY6" fmla="*/ 2328760 h 2756357"/>
                <a:gd name="connsiteX7" fmla="*/ 624949 w 2582028"/>
                <a:gd name="connsiteY7" fmla="*/ 2503088 h 2756357"/>
                <a:gd name="connsiteX8" fmla="*/ 967027 w 2582028"/>
                <a:gd name="connsiteY8" fmla="*/ 2614921 h 2756357"/>
                <a:gd name="connsiteX9" fmla="*/ 1391335 w 2582028"/>
                <a:gd name="connsiteY9" fmla="*/ 2670837 h 2756357"/>
                <a:gd name="connsiteX10" fmla="*/ 2582028 w 2582028"/>
                <a:gd name="connsiteY10" fmla="*/ 2756357 h 2756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2028" h="2756357">
                  <a:moveTo>
                    <a:pt x="0" y="0"/>
                  </a:moveTo>
                  <a:cubicBezTo>
                    <a:pt x="1096" y="172409"/>
                    <a:pt x="2193" y="344819"/>
                    <a:pt x="6578" y="503249"/>
                  </a:cubicBezTo>
                  <a:cubicBezTo>
                    <a:pt x="10963" y="661679"/>
                    <a:pt x="16445" y="800922"/>
                    <a:pt x="26313" y="950581"/>
                  </a:cubicBezTo>
                  <a:cubicBezTo>
                    <a:pt x="36181" y="1100240"/>
                    <a:pt x="47145" y="1255930"/>
                    <a:pt x="65784" y="1401203"/>
                  </a:cubicBezTo>
                  <a:cubicBezTo>
                    <a:pt x="84423" y="1546476"/>
                    <a:pt x="107995" y="1703262"/>
                    <a:pt x="138146" y="1822222"/>
                  </a:cubicBezTo>
                  <a:cubicBezTo>
                    <a:pt x="168297" y="1941182"/>
                    <a:pt x="205027" y="2030538"/>
                    <a:pt x="246690" y="2114961"/>
                  </a:cubicBezTo>
                  <a:cubicBezTo>
                    <a:pt x="288353" y="2199384"/>
                    <a:pt x="325083" y="2264072"/>
                    <a:pt x="388126" y="2328760"/>
                  </a:cubicBezTo>
                  <a:cubicBezTo>
                    <a:pt x="451169" y="2393448"/>
                    <a:pt x="528466" y="2455395"/>
                    <a:pt x="624949" y="2503088"/>
                  </a:cubicBezTo>
                  <a:cubicBezTo>
                    <a:pt x="721432" y="2550781"/>
                    <a:pt x="839296" y="2586963"/>
                    <a:pt x="967027" y="2614921"/>
                  </a:cubicBezTo>
                  <a:cubicBezTo>
                    <a:pt x="1094758" y="2642879"/>
                    <a:pt x="1122168" y="2647264"/>
                    <a:pt x="1391335" y="2670837"/>
                  </a:cubicBezTo>
                  <a:cubicBezTo>
                    <a:pt x="1660502" y="2694410"/>
                    <a:pt x="2384127" y="2747586"/>
                    <a:pt x="2582028" y="2756357"/>
                  </a:cubicBezTo>
                </a:path>
              </a:pathLst>
            </a:cu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43"/>
            <p:cNvSpPr/>
            <p:nvPr/>
          </p:nvSpPr>
          <p:spPr>
            <a:xfrm>
              <a:off x="1818614" y="1247778"/>
              <a:ext cx="2279421" cy="595346"/>
            </a:xfrm>
            <a:custGeom>
              <a:avLst/>
              <a:gdLst>
                <a:gd name="connsiteX0" fmla="*/ 0 w 2279421"/>
                <a:gd name="connsiteY0" fmla="*/ 0 h 595346"/>
                <a:gd name="connsiteX1" fmla="*/ 85519 w 2279421"/>
                <a:gd name="connsiteY1" fmla="*/ 213798 h 595346"/>
                <a:gd name="connsiteX2" fmla="*/ 263136 w 2279421"/>
                <a:gd name="connsiteY2" fmla="*/ 401283 h 595346"/>
                <a:gd name="connsiteX3" fmla="*/ 700601 w 2279421"/>
                <a:gd name="connsiteY3" fmla="*/ 522984 h 595346"/>
                <a:gd name="connsiteX4" fmla="*/ 1052547 w 2279421"/>
                <a:gd name="connsiteY4" fmla="*/ 559165 h 595346"/>
                <a:gd name="connsiteX5" fmla="*/ 2279421 w 2279421"/>
                <a:gd name="connsiteY5" fmla="*/ 595346 h 595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79421" h="595346">
                  <a:moveTo>
                    <a:pt x="0" y="0"/>
                  </a:moveTo>
                  <a:cubicBezTo>
                    <a:pt x="20831" y="73458"/>
                    <a:pt x="41663" y="146917"/>
                    <a:pt x="85519" y="213798"/>
                  </a:cubicBezTo>
                  <a:cubicBezTo>
                    <a:pt x="129375" y="280679"/>
                    <a:pt x="160622" y="349752"/>
                    <a:pt x="263136" y="401283"/>
                  </a:cubicBezTo>
                  <a:cubicBezTo>
                    <a:pt x="365650" y="452814"/>
                    <a:pt x="569033" y="496670"/>
                    <a:pt x="700601" y="522984"/>
                  </a:cubicBezTo>
                  <a:cubicBezTo>
                    <a:pt x="832170" y="549298"/>
                    <a:pt x="789410" y="547105"/>
                    <a:pt x="1052547" y="559165"/>
                  </a:cubicBezTo>
                  <a:cubicBezTo>
                    <a:pt x="1315684" y="571225"/>
                    <a:pt x="2083713" y="590960"/>
                    <a:pt x="2279421" y="595346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132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9" name="Group 2098"/>
          <p:cNvGrpSpPr/>
          <p:nvPr/>
        </p:nvGrpSpPr>
        <p:grpSpPr>
          <a:xfrm>
            <a:off x="3943281" y="5544228"/>
            <a:ext cx="11458989" cy="3916833"/>
            <a:chOff x="2868809" y="1379307"/>
            <a:chExt cx="11458989" cy="3916833"/>
          </a:xfrm>
        </p:grpSpPr>
        <p:grpSp>
          <p:nvGrpSpPr>
            <p:cNvPr id="2094" name="Group 2093"/>
            <p:cNvGrpSpPr/>
            <p:nvPr/>
          </p:nvGrpSpPr>
          <p:grpSpPr>
            <a:xfrm>
              <a:off x="9298598" y="1379307"/>
              <a:ext cx="5029200" cy="3916833"/>
              <a:chOff x="9298598" y="1381281"/>
              <a:chExt cx="5029200" cy="3916833"/>
            </a:xfrm>
          </p:grpSpPr>
          <p:grpSp>
            <p:nvGrpSpPr>
              <p:cNvPr id="2090" name="Group 2089"/>
              <p:cNvGrpSpPr/>
              <p:nvPr/>
            </p:nvGrpSpPr>
            <p:grpSpPr>
              <a:xfrm>
                <a:off x="9476207" y="1790837"/>
                <a:ext cx="4712564" cy="3478847"/>
                <a:chOff x="9478089" y="2007820"/>
                <a:chExt cx="4712564" cy="3478847"/>
              </a:xfrm>
            </p:grpSpPr>
            <p:cxnSp>
              <p:nvCxnSpPr>
                <p:cNvPr id="157" name="Straight Connector 156"/>
                <p:cNvCxnSpPr/>
                <p:nvPr/>
              </p:nvCxnSpPr>
              <p:spPr>
                <a:xfrm flipH="1" flipV="1">
                  <a:off x="10141341" y="3164456"/>
                  <a:ext cx="1412543" cy="1924334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/>
                <p:cNvCxnSpPr/>
                <p:nvPr/>
              </p:nvCxnSpPr>
              <p:spPr>
                <a:xfrm>
                  <a:off x="11074024" y="3638544"/>
                  <a:ext cx="479860" cy="14502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flipH="1" flipV="1">
                  <a:off x="11074024" y="2713344"/>
                  <a:ext cx="479860" cy="237544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/>
                <p:cNvCxnSpPr/>
                <p:nvPr/>
              </p:nvCxnSpPr>
              <p:spPr>
                <a:xfrm flipV="1">
                  <a:off x="11553884" y="3164456"/>
                  <a:ext cx="0" cy="19243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V="1">
                  <a:off x="11553884" y="2713344"/>
                  <a:ext cx="495591" cy="23754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flipV="1">
                  <a:off x="11553884" y="3638544"/>
                  <a:ext cx="495591" cy="14502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 flipV="1">
                  <a:off x="11553884" y="3198176"/>
                  <a:ext cx="1383588" cy="18906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Arrow Connector 181"/>
                <p:cNvCxnSpPr/>
                <p:nvPr/>
              </p:nvCxnSpPr>
              <p:spPr>
                <a:xfrm>
                  <a:off x="11553884" y="5088790"/>
                  <a:ext cx="167244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/>
                <p:nvPr/>
              </p:nvCxnSpPr>
              <p:spPr>
                <a:xfrm flipV="1">
                  <a:off x="10141341" y="2713344"/>
                  <a:ext cx="932683" cy="45111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>
                  <a:off x="11074024" y="2713343"/>
                  <a:ext cx="97545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/>
              </p:nvCxnSpPr>
              <p:spPr>
                <a:xfrm>
                  <a:off x="12049475" y="2713342"/>
                  <a:ext cx="887997" cy="4848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 flipH="1">
                  <a:off x="12049475" y="3198176"/>
                  <a:ext cx="887997" cy="44036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 flipH="1">
                  <a:off x="11074023" y="3638544"/>
                  <a:ext cx="97017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 flipH="1" flipV="1">
                  <a:off x="10141341" y="3164456"/>
                  <a:ext cx="932683" cy="4740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>
                  <a:off x="10136059" y="3164455"/>
                  <a:ext cx="1412543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/>
                <p:cNvCxnSpPr/>
                <p:nvPr/>
              </p:nvCxnSpPr>
              <p:spPr>
                <a:xfrm flipH="1">
                  <a:off x="11553884" y="2713342"/>
                  <a:ext cx="490309" cy="4511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/>
                <p:cNvCxnSpPr/>
                <p:nvPr/>
              </p:nvCxnSpPr>
              <p:spPr>
                <a:xfrm flipH="1" flipV="1">
                  <a:off x="11556524" y="3164455"/>
                  <a:ext cx="487668" cy="4740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 flipV="1">
                  <a:off x="11548602" y="4737445"/>
                  <a:ext cx="1518993" cy="35134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9" name="Oval 218"/>
                <p:cNvSpPr/>
                <p:nvPr/>
              </p:nvSpPr>
              <p:spPr>
                <a:xfrm>
                  <a:off x="10036637" y="3058600"/>
                  <a:ext cx="228600" cy="228600"/>
                </a:xfrm>
                <a:prstGeom prst="ellipse">
                  <a:avLst/>
                </a:prstGeom>
                <a:solidFill>
                  <a:srgbClr val="00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10953327" y="3526277"/>
                  <a:ext cx="228600" cy="228600"/>
                </a:xfrm>
                <a:prstGeom prst="ellipse">
                  <a:avLst/>
                </a:prstGeom>
                <a:solidFill>
                  <a:srgbClr val="00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11925602" y="3515055"/>
                  <a:ext cx="228600" cy="228600"/>
                </a:xfrm>
                <a:prstGeom prst="ellipse">
                  <a:avLst/>
                </a:prstGeom>
                <a:solidFill>
                  <a:srgbClr val="FF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12838995" y="3079306"/>
                  <a:ext cx="228600" cy="228600"/>
                </a:xfrm>
                <a:prstGeom prst="ellipse">
                  <a:avLst/>
                </a:prstGeom>
                <a:solidFill>
                  <a:srgbClr val="FF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11431661" y="4979060"/>
                  <a:ext cx="228600" cy="228600"/>
                </a:xfrm>
                <a:prstGeom prst="ellipse">
                  <a:avLst/>
                </a:prstGeom>
                <a:solidFill>
                  <a:srgbClr val="00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Oval 224"/>
                <p:cNvSpPr/>
                <p:nvPr/>
              </p:nvSpPr>
              <p:spPr>
                <a:xfrm>
                  <a:off x="10953327" y="2590600"/>
                  <a:ext cx="228600" cy="228600"/>
                </a:xfrm>
                <a:prstGeom prst="ellipse">
                  <a:avLst/>
                </a:prstGeom>
                <a:solidFill>
                  <a:srgbClr val="00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225"/>
                <p:cNvSpPr/>
                <p:nvPr/>
              </p:nvSpPr>
              <p:spPr>
                <a:xfrm>
                  <a:off x="11928615" y="2594438"/>
                  <a:ext cx="228600" cy="228600"/>
                </a:xfrm>
                <a:prstGeom prst="ellipse">
                  <a:avLst/>
                </a:prstGeom>
                <a:solidFill>
                  <a:srgbClr val="FF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Freeform 239"/>
                <p:cNvSpPr/>
                <p:nvPr/>
              </p:nvSpPr>
              <p:spPr>
                <a:xfrm rot="7978363">
                  <a:off x="12736859" y="4868046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2" name="Straight Arrow Connector 241"/>
                <p:cNvCxnSpPr/>
                <p:nvPr/>
              </p:nvCxnSpPr>
              <p:spPr>
                <a:xfrm flipH="1" flipV="1">
                  <a:off x="12824799" y="4789555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7" name="TextBox 246"/>
                <p:cNvSpPr txBox="1"/>
                <p:nvPr/>
              </p:nvSpPr>
              <p:spPr>
                <a:xfrm>
                  <a:off x="12711378" y="2783129"/>
                  <a:ext cx="5027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Red</a:t>
                  </a:r>
                </a:p>
              </p:txBody>
            </p:sp>
            <p:sp>
              <p:nvSpPr>
                <p:cNvPr id="248" name="TextBox 247"/>
                <p:cNvSpPr txBox="1"/>
                <p:nvPr/>
              </p:nvSpPr>
              <p:spPr>
                <a:xfrm>
                  <a:off x="11692059" y="2308829"/>
                  <a:ext cx="7360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Yellow</a:t>
                  </a:r>
                </a:p>
              </p:txBody>
            </p:sp>
            <p:sp>
              <p:nvSpPr>
                <p:cNvPr id="249" name="TextBox 248"/>
                <p:cNvSpPr txBox="1"/>
                <p:nvPr/>
              </p:nvSpPr>
              <p:spPr>
                <a:xfrm>
                  <a:off x="10710135" y="2288948"/>
                  <a:ext cx="68177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Green</a:t>
                  </a:r>
                </a:p>
              </p:txBody>
            </p:sp>
            <p:sp>
              <p:nvSpPr>
                <p:cNvPr id="250" name="TextBox 249"/>
                <p:cNvSpPr txBox="1"/>
                <p:nvPr/>
              </p:nvSpPr>
              <p:spPr>
                <a:xfrm>
                  <a:off x="9627142" y="274075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Cyan</a:t>
                  </a:r>
                </a:p>
              </p:txBody>
            </p:sp>
            <p:sp>
              <p:nvSpPr>
                <p:cNvPr id="251" name="TextBox 250"/>
                <p:cNvSpPr txBox="1"/>
                <p:nvPr/>
              </p:nvSpPr>
              <p:spPr>
                <a:xfrm>
                  <a:off x="10752521" y="3244369"/>
                  <a:ext cx="5414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Blue</a:t>
                  </a:r>
                </a:p>
              </p:txBody>
            </p:sp>
            <p:sp>
              <p:nvSpPr>
                <p:cNvPr id="252" name="TextBox 251"/>
                <p:cNvSpPr txBox="1"/>
                <p:nvPr/>
              </p:nvSpPr>
              <p:spPr>
                <a:xfrm>
                  <a:off x="11644940" y="3165214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Magenta</a:t>
                  </a:r>
                </a:p>
              </p:txBody>
            </p:sp>
            <p:sp>
              <p:nvSpPr>
                <p:cNvPr id="253" name="TextBox 252"/>
                <p:cNvSpPr txBox="1"/>
                <p:nvPr/>
              </p:nvSpPr>
              <p:spPr>
                <a:xfrm>
                  <a:off x="10983963" y="2707504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White</a:t>
                  </a:r>
                </a:p>
              </p:txBody>
            </p:sp>
            <p:sp>
              <p:nvSpPr>
                <p:cNvPr id="254" name="TextBox 253"/>
                <p:cNvSpPr txBox="1"/>
                <p:nvPr/>
              </p:nvSpPr>
              <p:spPr>
                <a:xfrm>
                  <a:off x="11083126" y="2896369"/>
                  <a:ext cx="4205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1.0</a:t>
                  </a:r>
                </a:p>
              </p:txBody>
            </p:sp>
            <p:sp>
              <p:nvSpPr>
                <p:cNvPr id="255" name="TextBox 254"/>
                <p:cNvSpPr txBox="1"/>
                <p:nvPr/>
              </p:nvSpPr>
              <p:spPr>
                <a:xfrm>
                  <a:off x="13146730" y="490207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Saturation</a:t>
                  </a:r>
                </a:p>
              </p:txBody>
            </p:sp>
            <p:sp>
              <p:nvSpPr>
                <p:cNvPr id="256" name="TextBox 255"/>
                <p:cNvSpPr txBox="1"/>
                <p:nvPr/>
              </p:nvSpPr>
              <p:spPr>
                <a:xfrm rot="20744814">
                  <a:off x="12849207" y="4714395"/>
                  <a:ext cx="54147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Hue</a:t>
                  </a:r>
                </a:p>
              </p:txBody>
            </p:sp>
            <p:sp>
              <p:nvSpPr>
                <p:cNvPr id="257" name="TextBox 256"/>
                <p:cNvSpPr txBox="1"/>
                <p:nvPr/>
              </p:nvSpPr>
              <p:spPr>
                <a:xfrm>
                  <a:off x="11039787" y="2007820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Value</a:t>
                  </a:r>
                </a:p>
              </p:txBody>
            </p:sp>
            <p:sp>
              <p:nvSpPr>
                <p:cNvPr id="258" name="TextBox 257"/>
                <p:cNvSpPr txBox="1"/>
                <p:nvPr/>
              </p:nvSpPr>
              <p:spPr>
                <a:xfrm>
                  <a:off x="11319101" y="5148113"/>
                  <a:ext cx="4503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0.0</a:t>
                  </a:r>
                </a:p>
              </p:txBody>
            </p:sp>
            <p:sp>
              <p:nvSpPr>
                <p:cNvPr id="259" name="TextBox 258"/>
                <p:cNvSpPr txBox="1"/>
                <p:nvPr/>
              </p:nvSpPr>
              <p:spPr>
                <a:xfrm>
                  <a:off x="10632184" y="490207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Black</a:t>
                  </a:r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13045025" y="3039077"/>
                  <a:ext cx="36260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0°</a:t>
                  </a:r>
                </a:p>
              </p:txBody>
            </p:sp>
            <p:sp>
              <p:nvSpPr>
                <p:cNvPr id="2048" name="Rectangle 2047"/>
                <p:cNvSpPr/>
                <p:nvPr/>
              </p:nvSpPr>
              <p:spPr>
                <a:xfrm>
                  <a:off x="12148519" y="2553046"/>
                  <a:ext cx="45878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60°</a:t>
                  </a:r>
                </a:p>
              </p:txBody>
            </p:sp>
            <p:sp>
              <p:nvSpPr>
                <p:cNvPr id="2049" name="Rectangle 2048"/>
                <p:cNvSpPr/>
                <p:nvPr/>
              </p:nvSpPr>
              <p:spPr>
                <a:xfrm>
                  <a:off x="10414918" y="2537205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120°</a:t>
                  </a:r>
                </a:p>
              </p:txBody>
            </p:sp>
            <p:sp>
              <p:nvSpPr>
                <p:cNvPr id="2051" name="Rectangle 2050"/>
                <p:cNvSpPr/>
                <p:nvPr/>
              </p:nvSpPr>
              <p:spPr>
                <a:xfrm>
                  <a:off x="9478089" y="3011781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180°</a:t>
                  </a:r>
                </a:p>
              </p:txBody>
            </p:sp>
            <p:sp>
              <p:nvSpPr>
                <p:cNvPr id="2052" name="Rectangle 2051"/>
                <p:cNvSpPr/>
                <p:nvPr/>
              </p:nvSpPr>
              <p:spPr>
                <a:xfrm>
                  <a:off x="10470771" y="3493569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240°</a:t>
                  </a:r>
                </a:p>
              </p:txBody>
            </p:sp>
            <p:sp>
              <p:nvSpPr>
                <p:cNvPr id="2053" name="Rectangle 2052"/>
                <p:cNvSpPr/>
                <p:nvPr/>
              </p:nvSpPr>
              <p:spPr>
                <a:xfrm>
                  <a:off x="12105807" y="3479695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300°</a:t>
                  </a:r>
                </a:p>
              </p:txBody>
            </p:sp>
            <p:cxnSp>
              <p:nvCxnSpPr>
                <p:cNvPr id="2072" name="Straight Connector 2071"/>
                <p:cNvCxnSpPr/>
                <p:nvPr/>
              </p:nvCxnSpPr>
              <p:spPr>
                <a:xfrm flipH="1" flipV="1">
                  <a:off x="11550031" y="3167384"/>
                  <a:ext cx="3613" cy="192922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Oval 221"/>
                <p:cNvSpPr/>
                <p:nvPr/>
              </p:nvSpPr>
              <p:spPr>
                <a:xfrm>
                  <a:off x="11429988" y="3058600"/>
                  <a:ext cx="228600" cy="228600"/>
                </a:xfrm>
                <a:prstGeom prst="ellipse">
                  <a:avLst/>
                </a:prstGeom>
                <a:solidFill>
                  <a:srgbClr val="FF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77" name="Straight Arrow Connector 2076"/>
                <p:cNvCxnSpPr/>
                <p:nvPr/>
              </p:nvCxnSpPr>
              <p:spPr>
                <a:xfrm flipV="1">
                  <a:off x="11551490" y="2306474"/>
                  <a:ext cx="4896" cy="45720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9" name="TextBox 298"/>
                <p:cNvSpPr txBox="1"/>
                <p:nvPr/>
              </p:nvSpPr>
              <p:spPr>
                <a:xfrm>
                  <a:off x="12894758" y="5148113"/>
                  <a:ext cx="4503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1.0</a:t>
                  </a:r>
                </a:p>
              </p:txBody>
            </p:sp>
          </p:grpSp>
          <p:sp>
            <p:nvSpPr>
              <p:cNvPr id="304" name="TextBox 303"/>
              <p:cNvSpPr txBox="1"/>
              <p:nvPr/>
            </p:nvSpPr>
            <p:spPr>
              <a:xfrm>
                <a:off x="9298598" y="1381281"/>
                <a:ext cx="5029200" cy="40011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HSV Color Space</a:t>
                </a:r>
              </a:p>
            </p:txBody>
          </p:sp>
          <p:sp>
            <p:nvSpPr>
              <p:cNvPr id="2092" name="Rectangle 2091"/>
              <p:cNvSpPr/>
              <p:nvPr/>
            </p:nvSpPr>
            <p:spPr>
              <a:xfrm>
                <a:off x="9298598" y="1777674"/>
                <a:ext cx="5029200" cy="35204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95" name="Group 2094"/>
            <p:cNvGrpSpPr/>
            <p:nvPr/>
          </p:nvGrpSpPr>
          <p:grpSpPr>
            <a:xfrm>
              <a:off x="2868809" y="1379307"/>
              <a:ext cx="5029201" cy="3913632"/>
              <a:chOff x="2868809" y="1398357"/>
              <a:chExt cx="5029201" cy="3906388"/>
            </a:xfrm>
          </p:grpSpPr>
          <p:sp>
            <p:nvSpPr>
              <p:cNvPr id="303" name="TextBox 302"/>
              <p:cNvSpPr txBox="1"/>
              <p:nvPr/>
            </p:nvSpPr>
            <p:spPr>
              <a:xfrm>
                <a:off x="2868810" y="1398357"/>
                <a:ext cx="5029200" cy="40011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RGB Color Space</a:t>
                </a:r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2868809" y="1784305"/>
                <a:ext cx="5029200" cy="35204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9" name="Group 348"/>
              <p:cNvGrpSpPr/>
              <p:nvPr/>
            </p:nvGrpSpPr>
            <p:grpSpPr>
              <a:xfrm>
                <a:off x="2885400" y="1969978"/>
                <a:ext cx="4977578" cy="3142618"/>
                <a:chOff x="2885400" y="1969978"/>
                <a:chExt cx="4977578" cy="3142618"/>
              </a:xfrm>
            </p:grpSpPr>
            <p:cxnSp>
              <p:nvCxnSpPr>
                <p:cNvPr id="353" name="Straight Arrow Connector 352"/>
                <p:cNvCxnSpPr/>
                <p:nvPr/>
              </p:nvCxnSpPr>
              <p:spPr>
                <a:xfrm flipV="1">
                  <a:off x="3841602" y="2813944"/>
                  <a:ext cx="0" cy="214545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Arrow Connector 350"/>
                <p:cNvCxnSpPr/>
                <p:nvPr/>
              </p:nvCxnSpPr>
              <p:spPr>
                <a:xfrm flipV="1">
                  <a:off x="3839006" y="3953467"/>
                  <a:ext cx="1197152" cy="100839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Arrow Connector 351"/>
                <p:cNvCxnSpPr/>
                <p:nvPr/>
              </p:nvCxnSpPr>
              <p:spPr>
                <a:xfrm>
                  <a:off x="3739569" y="4957575"/>
                  <a:ext cx="2332895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50" name="Group 349"/>
                <p:cNvGrpSpPr/>
                <p:nvPr/>
              </p:nvGrpSpPr>
              <p:grpSpPr>
                <a:xfrm>
                  <a:off x="2885400" y="1969978"/>
                  <a:ext cx="4977578" cy="3142618"/>
                  <a:chOff x="2837802" y="2103551"/>
                  <a:chExt cx="4977578" cy="3142618"/>
                </a:xfrm>
              </p:grpSpPr>
              <p:cxnSp>
                <p:nvCxnSpPr>
                  <p:cNvPr id="354" name="Straight Connector 353"/>
                  <p:cNvCxnSpPr/>
                  <p:nvPr/>
                </p:nvCxnSpPr>
                <p:spPr>
                  <a:xfrm>
                    <a:off x="6470636" y="2572379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/>
                  <p:cNvCxnSpPr/>
                  <p:nvPr/>
                </p:nvCxnSpPr>
                <p:spPr>
                  <a:xfrm flipV="1">
                    <a:off x="4687556" y="2572379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Straight Connector 355"/>
                  <p:cNvCxnSpPr/>
                  <p:nvPr/>
                </p:nvCxnSpPr>
                <p:spPr>
                  <a:xfrm flipV="1">
                    <a:off x="3801040" y="3322656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/>
                  <p:cNvCxnSpPr/>
                  <p:nvPr/>
                </p:nvCxnSpPr>
                <p:spPr>
                  <a:xfrm flipV="1">
                    <a:off x="3801040" y="2572379"/>
                    <a:ext cx="886516" cy="750278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/>
                  <p:cNvCxnSpPr/>
                  <p:nvPr/>
                </p:nvCxnSpPr>
                <p:spPr>
                  <a:xfrm flipV="1">
                    <a:off x="5579096" y="2572379"/>
                    <a:ext cx="891540" cy="7502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Straight Connector 358"/>
                  <p:cNvCxnSpPr/>
                  <p:nvPr/>
                </p:nvCxnSpPr>
                <p:spPr>
                  <a:xfrm flipV="1">
                    <a:off x="4687556" y="4347588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2" name="Straight Connector 361"/>
                  <p:cNvCxnSpPr/>
                  <p:nvPr/>
                </p:nvCxnSpPr>
                <p:spPr>
                  <a:xfrm flipV="1">
                    <a:off x="5579096" y="4347588"/>
                    <a:ext cx="891540" cy="7502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Straight Connector 362"/>
                  <p:cNvCxnSpPr/>
                  <p:nvPr/>
                </p:nvCxnSpPr>
                <p:spPr>
                  <a:xfrm>
                    <a:off x="4687556" y="2572379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Straight Connector 364"/>
                  <p:cNvCxnSpPr/>
                  <p:nvPr/>
                </p:nvCxnSpPr>
                <p:spPr>
                  <a:xfrm>
                    <a:off x="5579096" y="3322656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6" name="Oval 365"/>
                  <p:cNvSpPr/>
                  <p:nvPr/>
                </p:nvSpPr>
                <p:spPr>
                  <a:xfrm>
                    <a:off x="4575768" y="2462685"/>
                    <a:ext cx="228600" cy="2286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7" name="Oval 366"/>
                  <p:cNvSpPr/>
                  <p:nvPr/>
                </p:nvSpPr>
                <p:spPr>
                  <a:xfrm>
                    <a:off x="4575768" y="4212775"/>
                    <a:ext cx="228600" cy="2286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8" name="Oval 367"/>
                  <p:cNvSpPr/>
                  <p:nvPr/>
                </p:nvSpPr>
                <p:spPr>
                  <a:xfrm>
                    <a:off x="6360562" y="2467290"/>
                    <a:ext cx="228600" cy="22860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9" name="Oval 368"/>
                  <p:cNvSpPr/>
                  <p:nvPr/>
                </p:nvSpPr>
                <p:spPr>
                  <a:xfrm>
                    <a:off x="6356337" y="4210260"/>
                    <a:ext cx="228600" cy="228600"/>
                  </a:xfrm>
                  <a:prstGeom prst="ellipse">
                    <a:avLst/>
                  </a:prstGeom>
                  <a:solidFill>
                    <a:srgbClr val="FF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1" name="Oval 370"/>
                  <p:cNvSpPr/>
                  <p:nvPr/>
                </p:nvSpPr>
                <p:spPr>
                  <a:xfrm>
                    <a:off x="5480541" y="3203751"/>
                    <a:ext cx="228600" cy="228600"/>
                  </a:xfrm>
                  <a:prstGeom prst="ellipse">
                    <a:avLst/>
                  </a:prstGeom>
                  <a:solidFill>
                    <a:srgbClr val="00FF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2" name="Oval 371"/>
                  <p:cNvSpPr/>
                  <p:nvPr/>
                </p:nvSpPr>
                <p:spPr>
                  <a:xfrm>
                    <a:off x="5464795" y="4982310"/>
                    <a:ext cx="228600" cy="228600"/>
                  </a:xfrm>
                  <a:prstGeom prst="ellipse">
                    <a:avLst/>
                  </a:prstGeom>
                  <a:solidFill>
                    <a:srgbClr val="00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3" name="Oval 372"/>
                  <p:cNvSpPr/>
                  <p:nvPr/>
                </p:nvSpPr>
                <p:spPr>
                  <a:xfrm>
                    <a:off x="3681716" y="4976848"/>
                    <a:ext cx="228600" cy="22860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0" name="Oval 369"/>
                  <p:cNvSpPr/>
                  <p:nvPr/>
                </p:nvSpPr>
                <p:spPr>
                  <a:xfrm>
                    <a:off x="3681716" y="3203751"/>
                    <a:ext cx="228600" cy="228600"/>
                  </a:xfrm>
                  <a:prstGeom prst="ellipse">
                    <a:avLst/>
                  </a:prstGeom>
                  <a:solidFill>
                    <a:srgbClr val="00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4" name="TextBox 373"/>
                  <p:cNvSpPr txBox="1"/>
                  <p:nvPr/>
                </p:nvSpPr>
                <p:spPr>
                  <a:xfrm>
                    <a:off x="4176355" y="2103551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Yellow</a:t>
                    </a:r>
                  </a:p>
                </p:txBody>
              </p:sp>
              <p:sp>
                <p:nvSpPr>
                  <p:cNvPr id="375" name="TextBox 374"/>
                  <p:cNvSpPr txBox="1"/>
                  <p:nvPr/>
                </p:nvSpPr>
                <p:spPr>
                  <a:xfrm>
                    <a:off x="3272173" y="2670640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Green</a:t>
                    </a:r>
                  </a:p>
                </p:txBody>
              </p:sp>
              <p:sp>
                <p:nvSpPr>
                  <p:cNvPr id="376" name="TextBox 375"/>
                  <p:cNvSpPr txBox="1"/>
                  <p:nvPr/>
                </p:nvSpPr>
                <p:spPr>
                  <a:xfrm>
                    <a:off x="3052635" y="4907615"/>
                    <a:ext cx="62405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Black</a:t>
                    </a:r>
                  </a:p>
                </p:txBody>
              </p:sp>
              <p:sp>
                <p:nvSpPr>
                  <p:cNvPr id="377" name="TextBox 376"/>
                  <p:cNvSpPr txBox="1"/>
                  <p:nvPr/>
                </p:nvSpPr>
                <p:spPr>
                  <a:xfrm>
                    <a:off x="5744052" y="4906468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Blue</a:t>
                    </a:r>
                  </a:p>
                </p:txBody>
              </p:sp>
              <p:sp>
                <p:nvSpPr>
                  <p:cNvPr id="378" name="TextBox 377"/>
                  <p:cNvSpPr txBox="1"/>
                  <p:nvPr/>
                </p:nvSpPr>
                <p:spPr>
                  <a:xfrm>
                    <a:off x="6502511" y="4157798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Magenta</a:t>
                    </a:r>
                  </a:p>
                </p:txBody>
              </p:sp>
              <p:sp>
                <p:nvSpPr>
                  <p:cNvPr id="379" name="TextBox 378"/>
                  <p:cNvSpPr txBox="1"/>
                  <p:nvPr/>
                </p:nvSpPr>
                <p:spPr>
                  <a:xfrm>
                    <a:off x="5848324" y="2113954"/>
                    <a:ext cx="124462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White</a:t>
                    </a:r>
                  </a:p>
                </p:txBody>
              </p:sp>
              <p:sp>
                <p:nvSpPr>
                  <p:cNvPr id="380" name="TextBox 379"/>
                  <p:cNvSpPr txBox="1"/>
                  <p:nvPr/>
                </p:nvSpPr>
                <p:spPr>
                  <a:xfrm>
                    <a:off x="4550918" y="3785906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Red</a:t>
                    </a:r>
                  </a:p>
                </p:txBody>
              </p:sp>
              <p:sp>
                <p:nvSpPr>
                  <p:cNvPr id="381" name="TextBox 380"/>
                  <p:cNvSpPr txBox="1"/>
                  <p:nvPr/>
                </p:nvSpPr>
                <p:spPr>
                  <a:xfrm>
                    <a:off x="5068680" y="2798714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Cyan</a:t>
                    </a:r>
                  </a:p>
                </p:txBody>
              </p:sp>
              <p:sp>
                <p:nvSpPr>
                  <p:cNvPr id="382" name="Rectangle 381"/>
                  <p:cNvSpPr/>
                  <p:nvPr/>
                </p:nvSpPr>
                <p:spPr>
                  <a:xfrm>
                    <a:off x="5854967" y="4713172"/>
                    <a:ext cx="85792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0, 0, 255</a:t>
                    </a:r>
                  </a:p>
                </p:txBody>
              </p:sp>
              <p:sp>
                <p:nvSpPr>
                  <p:cNvPr id="383" name="Rectangle 382"/>
                  <p:cNvSpPr/>
                  <p:nvPr/>
                </p:nvSpPr>
                <p:spPr>
                  <a:xfrm>
                    <a:off x="5748204" y="3147878"/>
                    <a:ext cx="105028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0, 255, 255</a:t>
                    </a:r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6572732" y="2407708"/>
                    <a:ext cx="124264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255, 255, 255</a:t>
                    </a:r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3531183" y="2407710"/>
                    <a:ext cx="105028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255, 255, 0</a:t>
                    </a:r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2837802" y="3148614"/>
                    <a:ext cx="85792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0, 255, 0</a:t>
                    </a:r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3044967" y="4699938"/>
                    <a:ext cx="66556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0, 0, 0</a:t>
                    </a:r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6470636" y="3950413"/>
                    <a:ext cx="105028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255, 0, 255</a:t>
                    </a:r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3823497" y="3950413"/>
                    <a:ext cx="85792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255, 0, 0</a:t>
                    </a:r>
                  </a:p>
                </p:txBody>
              </p:sp>
            </p:grpSp>
          </p:grpSp>
        </p:grpSp>
      </p:grpSp>
      <p:grpSp>
        <p:nvGrpSpPr>
          <p:cNvPr id="395" name="Group 394"/>
          <p:cNvGrpSpPr/>
          <p:nvPr/>
        </p:nvGrpSpPr>
        <p:grpSpPr>
          <a:xfrm>
            <a:off x="7990" y="3028229"/>
            <a:ext cx="4941006" cy="3165763"/>
            <a:chOff x="2859523" y="2103747"/>
            <a:chExt cx="4941006" cy="3165763"/>
          </a:xfrm>
        </p:grpSpPr>
        <p:cxnSp>
          <p:nvCxnSpPr>
            <p:cNvPr id="396" name="Straight Connector 395"/>
            <p:cNvCxnSpPr/>
            <p:nvPr/>
          </p:nvCxnSpPr>
          <p:spPr>
            <a:xfrm>
              <a:off x="6470636" y="2572379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7" name="Straight Connector 396"/>
            <p:cNvCxnSpPr/>
            <p:nvPr/>
          </p:nvCxnSpPr>
          <p:spPr>
            <a:xfrm flipV="1">
              <a:off x="4687556" y="2572379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8" name="Straight Connector 397"/>
            <p:cNvCxnSpPr/>
            <p:nvPr/>
          </p:nvCxnSpPr>
          <p:spPr>
            <a:xfrm flipV="1">
              <a:off x="3801040" y="3322656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/>
            <p:nvPr/>
          </p:nvCxnSpPr>
          <p:spPr>
            <a:xfrm flipV="1">
              <a:off x="3801040" y="2572379"/>
              <a:ext cx="886516" cy="7502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0" name="Straight Connector 399"/>
            <p:cNvCxnSpPr/>
            <p:nvPr/>
          </p:nvCxnSpPr>
          <p:spPr>
            <a:xfrm flipV="1">
              <a:off x="5579096" y="2572379"/>
              <a:ext cx="891540" cy="75027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1" name="Straight Connector 400"/>
            <p:cNvCxnSpPr/>
            <p:nvPr/>
          </p:nvCxnSpPr>
          <p:spPr>
            <a:xfrm flipV="1">
              <a:off x="4687556" y="4347588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/>
            <p:nvPr/>
          </p:nvCxnSpPr>
          <p:spPr>
            <a:xfrm flipV="1">
              <a:off x="3801040" y="5097865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/>
            <p:nvPr/>
          </p:nvCxnSpPr>
          <p:spPr>
            <a:xfrm flipV="1">
              <a:off x="3801040" y="4347588"/>
              <a:ext cx="886516" cy="7502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4" name="Straight Connector 403"/>
            <p:cNvCxnSpPr/>
            <p:nvPr/>
          </p:nvCxnSpPr>
          <p:spPr>
            <a:xfrm flipV="1">
              <a:off x="5579096" y="4347588"/>
              <a:ext cx="891540" cy="75027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/>
            <p:nvPr/>
          </p:nvCxnSpPr>
          <p:spPr>
            <a:xfrm>
              <a:off x="4687556" y="2572379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/>
            <p:nvPr/>
          </p:nvCxnSpPr>
          <p:spPr>
            <a:xfrm>
              <a:off x="3801040" y="3322656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/>
            <p:nvPr/>
          </p:nvCxnSpPr>
          <p:spPr>
            <a:xfrm>
              <a:off x="5579096" y="3322656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8" name="Oval 407"/>
            <p:cNvSpPr/>
            <p:nvPr/>
          </p:nvSpPr>
          <p:spPr>
            <a:xfrm>
              <a:off x="4575768" y="2462685"/>
              <a:ext cx="228600" cy="228600"/>
            </a:xfrm>
            <a:prstGeom prst="ellipse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/>
            <p:cNvSpPr/>
            <p:nvPr/>
          </p:nvSpPr>
          <p:spPr>
            <a:xfrm>
              <a:off x="4575768" y="4212775"/>
              <a:ext cx="228600" cy="228600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/>
            <p:cNvSpPr/>
            <p:nvPr/>
          </p:nvSpPr>
          <p:spPr>
            <a:xfrm>
              <a:off x="6360562" y="2467290"/>
              <a:ext cx="228600" cy="22860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/>
            <p:cNvSpPr/>
            <p:nvPr/>
          </p:nvSpPr>
          <p:spPr>
            <a:xfrm>
              <a:off x="6356337" y="4210260"/>
              <a:ext cx="228600" cy="228600"/>
            </a:xfrm>
            <a:prstGeom prst="ellipse">
              <a:avLst/>
            </a:prstGeom>
            <a:solidFill>
              <a:srgbClr val="FF00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/>
            <p:cNvSpPr/>
            <p:nvPr/>
          </p:nvSpPr>
          <p:spPr>
            <a:xfrm>
              <a:off x="3681716" y="3203751"/>
              <a:ext cx="228600" cy="228600"/>
            </a:xfrm>
            <a:prstGeom prst="ellipse">
              <a:avLst/>
            </a:prstGeom>
            <a:solidFill>
              <a:srgbClr val="00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/>
            <p:cNvSpPr/>
            <p:nvPr/>
          </p:nvSpPr>
          <p:spPr>
            <a:xfrm>
              <a:off x="5480541" y="3203751"/>
              <a:ext cx="228600" cy="228600"/>
            </a:xfrm>
            <a:prstGeom prst="ellipse">
              <a:avLst/>
            </a:prstGeom>
            <a:solidFill>
              <a:srgbClr val="00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Oval 413"/>
            <p:cNvSpPr/>
            <p:nvPr/>
          </p:nvSpPr>
          <p:spPr>
            <a:xfrm>
              <a:off x="5464795" y="4982310"/>
              <a:ext cx="228600" cy="228600"/>
            </a:xfrm>
            <a:prstGeom prst="ellipse">
              <a:avLst/>
            </a:prstGeom>
            <a:solidFill>
              <a:srgbClr val="0000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/>
            <p:cNvSpPr/>
            <p:nvPr/>
          </p:nvSpPr>
          <p:spPr>
            <a:xfrm>
              <a:off x="3681716" y="4976848"/>
              <a:ext cx="228600" cy="228600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TextBox 415"/>
            <p:cNvSpPr txBox="1"/>
            <p:nvPr/>
          </p:nvSpPr>
          <p:spPr>
            <a:xfrm>
              <a:off x="4194445" y="2103747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Yellow</a:t>
              </a: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3115151" y="2837694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Green</a:t>
              </a:r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2976881" y="4689816"/>
              <a:ext cx="6240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Black</a:t>
              </a:r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5685282" y="4689816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Blue</a:t>
              </a: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6604477" y="3833137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Magenta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5848324" y="2103747"/>
              <a:ext cx="12446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White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4702486" y="3827065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Red</a:t>
              </a:r>
            </a:p>
          </p:txBody>
        </p:sp>
        <p:sp>
          <p:nvSpPr>
            <p:cNvPr id="423" name="TextBox 422"/>
            <p:cNvSpPr txBox="1"/>
            <p:nvPr/>
          </p:nvSpPr>
          <p:spPr>
            <a:xfrm>
              <a:off x="5069094" y="2837714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Cyan</a:t>
              </a:r>
            </a:p>
          </p:txBody>
        </p:sp>
        <p:sp>
          <p:nvSpPr>
            <p:cNvPr id="424" name="Rectangle 423"/>
            <p:cNvSpPr/>
            <p:nvPr/>
          </p:nvSpPr>
          <p:spPr>
            <a:xfrm>
              <a:off x="5738560" y="4930956"/>
              <a:ext cx="8579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0, 0, 255</a:t>
              </a:r>
            </a:p>
          </p:txBody>
        </p:sp>
        <p:sp>
          <p:nvSpPr>
            <p:cNvPr id="425" name="Rectangle 424"/>
            <p:cNvSpPr/>
            <p:nvPr/>
          </p:nvSpPr>
          <p:spPr>
            <a:xfrm>
              <a:off x="5702174" y="3162987"/>
              <a:ext cx="10502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0, 255, 255</a:t>
              </a:r>
            </a:p>
          </p:txBody>
        </p:sp>
        <p:sp>
          <p:nvSpPr>
            <p:cNvPr id="426" name="Rectangle 425"/>
            <p:cNvSpPr/>
            <p:nvPr/>
          </p:nvSpPr>
          <p:spPr>
            <a:xfrm>
              <a:off x="6557881" y="2422568"/>
              <a:ext cx="124264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255, 255, 255</a:t>
              </a:r>
            </a:p>
          </p:txBody>
        </p:sp>
        <p:sp>
          <p:nvSpPr>
            <p:cNvPr id="427" name="Rectangle 426"/>
            <p:cNvSpPr/>
            <p:nvPr/>
          </p:nvSpPr>
          <p:spPr>
            <a:xfrm>
              <a:off x="3473184" y="2412313"/>
              <a:ext cx="10502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255, 255, 0</a:t>
              </a:r>
            </a:p>
          </p:txBody>
        </p:sp>
        <p:sp>
          <p:nvSpPr>
            <p:cNvPr id="428" name="Rectangle 427"/>
            <p:cNvSpPr/>
            <p:nvPr/>
          </p:nvSpPr>
          <p:spPr>
            <a:xfrm>
              <a:off x="2859523" y="3115944"/>
              <a:ext cx="8579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0, 255, 0</a:t>
              </a:r>
            </a:p>
          </p:txBody>
        </p:sp>
        <p:sp>
          <p:nvSpPr>
            <p:cNvPr id="429" name="Rectangle 428"/>
            <p:cNvSpPr/>
            <p:nvPr/>
          </p:nvSpPr>
          <p:spPr>
            <a:xfrm>
              <a:off x="2965738" y="4923285"/>
              <a:ext cx="66556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0, 0, 0</a:t>
              </a:r>
            </a:p>
          </p:txBody>
        </p:sp>
        <p:sp>
          <p:nvSpPr>
            <p:cNvPr id="430" name="Rectangle 429"/>
            <p:cNvSpPr/>
            <p:nvPr/>
          </p:nvSpPr>
          <p:spPr>
            <a:xfrm>
              <a:off x="6585311" y="4078977"/>
              <a:ext cx="10502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255, 0, 255</a:t>
              </a:r>
            </a:p>
          </p:txBody>
        </p:sp>
        <p:sp>
          <p:nvSpPr>
            <p:cNvPr id="431" name="Rectangle 430"/>
            <p:cNvSpPr/>
            <p:nvPr/>
          </p:nvSpPr>
          <p:spPr>
            <a:xfrm>
              <a:off x="4771147" y="4063008"/>
              <a:ext cx="8579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255, 0, 0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78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39211" y="340205"/>
            <a:ext cx="15334572" cy="12213325"/>
            <a:chOff x="339211" y="340205"/>
            <a:chExt cx="15334572" cy="1221332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211" y="4827794"/>
              <a:ext cx="4876800" cy="36576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117" y="789427"/>
              <a:ext cx="4876800" cy="36576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0411" y="770084"/>
              <a:ext cx="4876800" cy="36576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117" y="4827794"/>
              <a:ext cx="4876800" cy="36576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6983" y="4833253"/>
              <a:ext cx="4876800" cy="36576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117" y="8866161"/>
              <a:ext cx="4876800" cy="36576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0411" y="8895930"/>
              <a:ext cx="4876800" cy="36576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795902" y="4427684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Salt and Pepper Noise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55768" y="4433143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Median Filtered Image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95902" y="8466051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Blurred Image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839196" y="8466051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Sharpened Image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795902" y="369091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Gaussian Noise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839196" y="340205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Gaussian Filtered Image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397996" y="4427684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Original Image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949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80380" y="3445670"/>
            <a:ext cx="13199883" cy="4702970"/>
            <a:chOff x="980380" y="3445670"/>
            <a:chExt cx="13199883" cy="4702970"/>
          </a:xfrm>
        </p:grpSpPr>
        <p:sp>
          <p:nvSpPr>
            <p:cNvPr id="3" name="Rectangle 2"/>
            <p:cNvSpPr/>
            <p:nvPr/>
          </p:nvSpPr>
          <p:spPr>
            <a:xfrm>
              <a:off x="1012903" y="3485200"/>
              <a:ext cx="13167360" cy="4663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980380" y="3445670"/>
              <a:ext cx="13138923" cy="4651233"/>
              <a:chOff x="980380" y="3445670"/>
              <a:chExt cx="13138923" cy="4651233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7503" y="3445670"/>
                <a:ext cx="6781800" cy="4476750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0380" y="3683795"/>
                <a:ext cx="6781800" cy="4238625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2991665" y="7696793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Unequalized Histogram 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9348788" y="7696793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Equalized Histogram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65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40511" y="3571759"/>
            <a:ext cx="15503985" cy="5429310"/>
            <a:chOff x="540508" y="599959"/>
            <a:chExt cx="15503985" cy="542931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4374" y="599959"/>
              <a:ext cx="7540119" cy="50292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508" y="599959"/>
              <a:ext cx="7540119" cy="50292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894818" y="5629159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Equalized Image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930952" y="5629159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Unequalized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872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4733321" y="3185340"/>
            <a:ext cx="5904198" cy="5435758"/>
            <a:chOff x="4626641" y="198300"/>
            <a:chExt cx="5904198" cy="543575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9711" y="537482"/>
              <a:ext cx="1066800" cy="142875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052141" y="198300"/>
              <a:ext cx="108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aramond" panose="02020404030301010803" pitchFamily="18" charset="0"/>
                </a:rPr>
                <a:t>Original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464627" y="1985019"/>
              <a:ext cx="4290277" cy="1774237"/>
              <a:chOff x="5476066" y="2140538"/>
              <a:chExt cx="4290277" cy="1774237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3636" y="2486025"/>
                <a:ext cx="1066800" cy="1428750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91973" y="2486025"/>
                <a:ext cx="1066800" cy="142875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5476066" y="2140538"/>
                <a:ext cx="10819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Garamond" panose="02020404030301010803" pitchFamily="18" charset="0"/>
                  </a:rPr>
                  <a:t>Erosion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8684403" y="2140538"/>
                <a:ext cx="10819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Garamond" panose="02020404030301010803" pitchFamily="18" charset="0"/>
                  </a:rPr>
                  <a:t>Dilation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626641" y="3851364"/>
              <a:ext cx="5904198" cy="1782694"/>
              <a:chOff x="4602424" y="4385424"/>
              <a:chExt cx="5904198" cy="178269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14580" y="4739368"/>
                <a:ext cx="2133600" cy="142875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22917" y="4739368"/>
                <a:ext cx="2133600" cy="1428750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602424" y="4385424"/>
                <a:ext cx="2757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Garamond" panose="02020404030301010803" pitchFamily="18" charset="0"/>
                  </a:rPr>
                  <a:t>Opening (Erosion/Dilation)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7872813" y="4385424"/>
                <a:ext cx="26338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Garamond" panose="02020404030301010803" pitchFamily="18" charset="0"/>
                  </a:rPr>
                  <a:t>Closing (Dilation/Erosion)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035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719838" y="3845172"/>
            <a:ext cx="5713871" cy="4080908"/>
            <a:chOff x="4719838" y="873372"/>
            <a:chExt cx="5713871" cy="4080908"/>
          </a:xfrm>
        </p:grpSpPr>
        <p:sp>
          <p:nvSpPr>
            <p:cNvPr id="8" name="TextBox 7"/>
            <p:cNvSpPr txBox="1"/>
            <p:nvPr/>
          </p:nvSpPr>
          <p:spPr>
            <a:xfrm>
              <a:off x="4731723" y="873372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Original Image</a:t>
              </a:r>
            </a:p>
          </p:txBody>
        </p:sp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50708" y="1247978"/>
              <a:ext cx="2783001" cy="3706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19838" y="1247978"/>
              <a:ext cx="2783001" cy="3706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7662593" y="873372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Edges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105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666971" y="7741262"/>
            <a:ext cx="2286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Image space</a:t>
            </a:r>
          </a:p>
        </p:txBody>
      </p:sp>
      <p:pic>
        <p:nvPicPr>
          <p:cNvPr id="16" name="Picture 15" descr="img007"/>
          <p:cNvPicPr>
            <a:picLocks noChangeAspect="1" noChangeArrowheads="1"/>
          </p:cNvPicPr>
          <p:nvPr/>
        </p:nvPicPr>
        <p:blipFill>
          <a:blip r:embed="rId2" cstate="print"/>
          <a:srcRect r="52785"/>
          <a:stretch>
            <a:fillRect/>
          </a:stretch>
        </p:blipFill>
        <p:spPr bwMode="auto">
          <a:xfrm>
            <a:off x="-87198" y="4736166"/>
            <a:ext cx="372898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5134161" y="7712730"/>
            <a:ext cx="2286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Hough space</a:t>
            </a:r>
          </a:p>
        </p:txBody>
      </p:sp>
      <p:pic>
        <p:nvPicPr>
          <p:cNvPr id="18" name="Picture 17" descr="img007"/>
          <p:cNvPicPr>
            <a:picLocks noChangeAspect="1" noChangeArrowheads="1"/>
          </p:cNvPicPr>
          <p:nvPr/>
        </p:nvPicPr>
        <p:blipFill>
          <a:blip r:embed="rId2" cstate="print"/>
          <a:srcRect l="53306"/>
          <a:stretch>
            <a:fillRect/>
          </a:stretch>
        </p:blipFill>
        <p:spPr bwMode="auto">
          <a:xfrm>
            <a:off x="3673644" y="4736166"/>
            <a:ext cx="368781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6818838" y="6042644"/>
            <a:ext cx="1623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Arial"/>
              </a:rPr>
              <a:t>Intersection: most votes for center occur here.</a:t>
            </a:r>
          </a:p>
        </p:txBody>
      </p:sp>
      <p:sp>
        <p:nvSpPr>
          <p:cNvPr id="41" name="TextBox 40"/>
          <p:cNvSpPr txBox="1"/>
          <p:nvPr/>
        </p:nvSpPr>
        <p:spPr>
          <a:xfrm rot="16200000">
            <a:off x="7739260" y="6271182"/>
            <a:ext cx="2356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Garamond" panose="02020404030301010803" pitchFamily="18" charset="0"/>
              </a:rPr>
              <a:t>y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8971056" y="5240664"/>
            <a:ext cx="6030111" cy="2893555"/>
            <a:chOff x="8971053" y="2268861"/>
            <a:chExt cx="6030111" cy="2893555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9082585" y="2285999"/>
              <a:ext cx="0" cy="2359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9082585" y="4647063"/>
              <a:ext cx="23610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12640101" y="2285999"/>
              <a:ext cx="0" cy="2359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2640101" y="4647063"/>
              <a:ext cx="23610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9764063" y="2952419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2794221" y="2814030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3788810" y="2684946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3075712" y="3459367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3323194" y="3000187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9725963" y="329805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0719357" y="316960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0021719" y="3942740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3291609" y="329805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571037" y="3949292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4276872" y="316762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3805426" y="3456613"/>
              <a:ext cx="118872" cy="11887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080776" y="4631785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x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2627131" y="4631785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a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 rot="16200000">
              <a:off x="11295762" y="3277879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b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971053" y="4596263"/>
              <a:ext cx="17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2558297" y="4596263"/>
              <a:ext cx="17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068076" y="4823862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Image Space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627130" y="4823862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Hough Space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10258475" y="3462769"/>
              <a:ext cx="118872" cy="11887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Arrow Connector 54"/>
            <p:cNvCxnSpPr>
              <a:stCxn id="32" idx="6"/>
              <a:endCxn id="35" idx="2"/>
            </p:cNvCxnSpPr>
            <p:nvPr/>
          </p:nvCxnSpPr>
          <p:spPr>
            <a:xfrm>
              <a:off x="9844835" y="3357491"/>
              <a:ext cx="344677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33" idx="6"/>
              <a:endCxn id="37" idx="2"/>
            </p:cNvCxnSpPr>
            <p:nvPr/>
          </p:nvCxnSpPr>
          <p:spPr>
            <a:xfrm flipV="1">
              <a:off x="10838229" y="3227061"/>
              <a:ext cx="3438643" cy="198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34" idx="6"/>
              <a:endCxn id="36" idx="2"/>
            </p:cNvCxnSpPr>
            <p:nvPr/>
          </p:nvCxnSpPr>
          <p:spPr>
            <a:xfrm>
              <a:off x="10140591" y="4002176"/>
              <a:ext cx="3430446" cy="655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53" idx="6"/>
              <a:endCxn id="38" idx="2"/>
            </p:cNvCxnSpPr>
            <p:nvPr/>
          </p:nvCxnSpPr>
          <p:spPr>
            <a:xfrm flipV="1">
              <a:off x="10377347" y="3516049"/>
              <a:ext cx="3428079" cy="615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23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115" y="4414840"/>
            <a:ext cx="2752725" cy="3933825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3172689" y="4562478"/>
            <a:ext cx="3707218" cy="3171825"/>
            <a:chOff x="3172689" y="1590675"/>
            <a:chExt cx="3707218" cy="3171825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3533775" y="1590675"/>
              <a:ext cx="0" cy="24574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3524250" y="3305175"/>
              <a:ext cx="2190750" cy="7334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533775" y="4048125"/>
              <a:ext cx="1362075" cy="7143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3586162" y="2157413"/>
              <a:ext cx="1119188" cy="201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4705350" y="2164079"/>
              <a:ext cx="1212532" cy="2007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3810001" y="2400300"/>
              <a:ext cx="1883664" cy="2428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 rot="1677040">
              <a:off x="3347194" y="4354325"/>
              <a:ext cx="1447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Garamond" panose="02020404030301010803" pitchFamily="18" charset="0"/>
                </a:rPr>
                <a:t>a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 rot="20533489">
              <a:off x="3386729" y="3354537"/>
              <a:ext cx="2235293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Garamond" panose="02020404030301010803" pitchFamily="18" charset="0"/>
                </a:rPr>
                <a:t>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 rot="16200000">
              <a:off x="2239708" y="2718077"/>
              <a:ext cx="2235293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Garamond" panose="02020404030301010803" pitchFamily="18" charset="0"/>
                </a:rPr>
                <a:t>r</a:t>
              </a:r>
            </a:p>
          </p:txBody>
        </p:sp>
        <p:cxnSp>
          <p:nvCxnSpPr>
            <p:cNvPr id="65" name="Straight Connector 64"/>
            <p:cNvCxnSpPr/>
            <p:nvPr/>
          </p:nvCxnSpPr>
          <p:spPr>
            <a:xfrm flipH="1" flipV="1">
              <a:off x="4548187" y="2157413"/>
              <a:ext cx="1119188" cy="201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5667375" y="2164079"/>
              <a:ext cx="1212532" cy="2007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4757736" y="2400300"/>
              <a:ext cx="1883664" cy="2428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201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237254" y="4348455"/>
            <a:ext cx="12043789" cy="4298884"/>
            <a:chOff x="1237251" y="1376655"/>
            <a:chExt cx="12043789" cy="429888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2413" y="1376656"/>
              <a:ext cx="3333520" cy="429888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7251" y="1376655"/>
              <a:ext cx="3608939" cy="429888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6941" y="1376655"/>
              <a:ext cx="2364099" cy="429888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156" y="1376656"/>
              <a:ext cx="2328562" cy="42988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1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4"/>
          <a:stretch/>
        </p:blipFill>
        <p:spPr>
          <a:xfrm>
            <a:off x="3999910" y="3958391"/>
            <a:ext cx="10058400" cy="53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9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265717" y="4234546"/>
            <a:ext cx="5148943" cy="3091543"/>
            <a:chOff x="9339942" y="1611085"/>
            <a:chExt cx="5148943" cy="3091543"/>
          </a:xfrm>
        </p:grpSpPr>
        <p:sp>
          <p:nvSpPr>
            <p:cNvPr id="2" name="Rectangle 1"/>
            <p:cNvSpPr/>
            <p:nvPr/>
          </p:nvSpPr>
          <p:spPr>
            <a:xfrm>
              <a:off x="9339942" y="1611085"/>
              <a:ext cx="5148943" cy="30915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9451733" y="1688272"/>
              <a:ext cx="4935524" cy="2889624"/>
              <a:chOff x="1744647" y="1752600"/>
              <a:chExt cx="4935524" cy="2889624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3762375" y="1752600"/>
                <a:ext cx="914400" cy="9144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1744648" y="3301198"/>
                <a:ext cx="1143000" cy="685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537171" y="3301198"/>
                <a:ext cx="1143000" cy="685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" name="Flowchart: Data 6"/>
              <p:cNvSpPr/>
              <p:nvPr/>
            </p:nvSpPr>
            <p:spPr>
              <a:xfrm>
                <a:off x="3688577" y="3419059"/>
                <a:ext cx="1051560" cy="438912"/>
              </a:xfrm>
              <a:prstGeom prst="flowChartInputOutpu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" name="Flowchart: Terminator 7"/>
              <p:cNvSpPr/>
              <p:nvPr/>
            </p:nvSpPr>
            <p:spPr>
              <a:xfrm>
                <a:off x="3756399" y="4280274"/>
                <a:ext cx="914400" cy="361950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Arrow Connector 9"/>
              <p:cNvCxnSpPr>
                <a:stCxn id="5" idx="0"/>
                <a:endCxn id="3" idx="2"/>
              </p:cNvCxnSpPr>
              <p:nvPr/>
            </p:nvCxnSpPr>
            <p:spPr>
              <a:xfrm flipV="1">
                <a:off x="2316148" y="2209800"/>
                <a:ext cx="1446227" cy="1091398"/>
              </a:xfrm>
              <a:prstGeom prst="straightConnector1">
                <a:avLst/>
              </a:prstGeom>
              <a:ln w="12700">
                <a:prstDash val="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>
                <a:stCxn id="3" idx="6"/>
                <a:endCxn id="25" idx="0"/>
              </p:cNvCxnSpPr>
              <p:nvPr/>
            </p:nvCxnSpPr>
            <p:spPr>
              <a:xfrm>
                <a:off x="4676775" y="2209800"/>
                <a:ext cx="1431896" cy="1091398"/>
              </a:xfrm>
              <a:prstGeom prst="straightConnector1">
                <a:avLst/>
              </a:prstGeom>
              <a:ln w="12700">
                <a:prstDash val="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2535985" y="2620212"/>
                <a:ext cx="10439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Registration Information</a:t>
                </a:r>
              </a:p>
            </p:txBody>
          </p:sp>
          <p:cxnSp>
            <p:nvCxnSpPr>
              <p:cNvPr id="20" name="Curved Connector 19"/>
              <p:cNvCxnSpPr>
                <a:stCxn id="8" idx="1"/>
                <a:endCxn id="5" idx="2"/>
              </p:cNvCxnSpPr>
              <p:nvPr/>
            </p:nvCxnSpPr>
            <p:spPr>
              <a:xfrm rot="10800000">
                <a:off x="2316149" y="3986999"/>
                <a:ext cx="1440251" cy="474251"/>
              </a:xfrm>
              <a:prstGeom prst="curvedConnector2">
                <a:avLst/>
              </a:prstGeom>
              <a:ln w="12700"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Curved Connector 42"/>
              <p:cNvCxnSpPr>
                <a:endCxn id="25" idx="2"/>
              </p:cNvCxnSpPr>
              <p:nvPr/>
            </p:nvCxnSpPr>
            <p:spPr>
              <a:xfrm flipV="1">
                <a:off x="4676775" y="3986998"/>
                <a:ext cx="1431896" cy="480227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1744647" y="3473647"/>
                <a:ext cx="1143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Node A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744647" y="3740777"/>
                <a:ext cx="11430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Server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537170" y="3740777"/>
                <a:ext cx="11430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Client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537169" y="3473647"/>
                <a:ext cx="1143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Node A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762375" y="1919300"/>
                <a:ext cx="914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ROS Master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674230" y="3405313"/>
                <a:ext cx="10554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Garamond" panose="02020404030301010803" pitchFamily="18" charset="0"/>
                  </a:rPr>
                  <a:t>Message Topic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 rot="16200000">
                <a:off x="2433748" y="3522815"/>
                <a:ext cx="68214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Publisher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 rot="16200000">
                <a:off x="5292724" y="3523264"/>
                <a:ext cx="7142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Subscriber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3722615" y="4329063"/>
                <a:ext cx="984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Garamond" panose="02020404030301010803" pitchFamily="18" charset="0"/>
                  </a:rPr>
                  <a:t>Service Topic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2661948" y="4238936"/>
                <a:ext cx="625112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Request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5183952" y="4253203"/>
                <a:ext cx="485799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Reply</a:t>
                </a:r>
              </a:p>
            </p:txBody>
          </p:sp>
          <p:cxnSp>
            <p:nvCxnSpPr>
              <p:cNvPr id="28" name="Straight Connector 27"/>
              <p:cNvCxnSpPr>
                <a:stCxn id="59" idx="2"/>
                <a:endCxn id="58" idx="1"/>
              </p:cNvCxnSpPr>
              <p:nvPr/>
            </p:nvCxnSpPr>
            <p:spPr>
              <a:xfrm flipV="1">
                <a:off x="2897931" y="3636146"/>
                <a:ext cx="776299" cy="978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stCxn id="58" idx="3"/>
                <a:endCxn id="64" idx="0"/>
              </p:cNvCxnSpPr>
              <p:nvPr/>
            </p:nvCxnSpPr>
            <p:spPr>
              <a:xfrm>
                <a:off x="4729687" y="3636146"/>
                <a:ext cx="797033" cy="1022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3" name="TextBox 72"/>
              <p:cNvSpPr txBox="1"/>
              <p:nvPr/>
            </p:nvSpPr>
            <p:spPr>
              <a:xfrm>
                <a:off x="4976448" y="2609804"/>
                <a:ext cx="10439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Registration Information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67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3853" y="3021287"/>
                <a:ext cx="3295902" cy="672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;∆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𝑰</m:t>
                                  </m:r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𝑾</m:t>
                                      </m:r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3" y="49484"/>
                <a:ext cx="3295902" cy="6720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351358" y="3175662"/>
                <a:ext cx="304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358" y="203859"/>
                <a:ext cx="304506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0000" r="-2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655864" y="3175662"/>
                <a:ext cx="307712" cy="302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64" y="203859"/>
                <a:ext cx="307712" cy="302455"/>
              </a:xfrm>
              <a:prstGeom prst="rect">
                <a:avLst/>
              </a:prstGeom>
              <a:blipFill rotWithShape="0">
                <a:blip r:embed="rId4"/>
                <a:stretch>
                  <a:fillRect l="-20000" r="-10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/>
          <p:cNvGrpSpPr/>
          <p:nvPr/>
        </p:nvGrpSpPr>
        <p:grpSpPr>
          <a:xfrm>
            <a:off x="1435100" y="3212558"/>
            <a:ext cx="14859000" cy="6474460"/>
            <a:chOff x="596900" y="383540"/>
            <a:chExt cx="14859000" cy="6474460"/>
          </a:xfrm>
        </p:grpSpPr>
        <p:sp>
          <p:nvSpPr>
            <p:cNvPr id="61" name="Rectangle 60"/>
            <p:cNvSpPr/>
            <p:nvPr/>
          </p:nvSpPr>
          <p:spPr>
            <a:xfrm>
              <a:off x="596900" y="383540"/>
              <a:ext cx="14859000" cy="64744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844808" y="501805"/>
              <a:ext cx="14391579" cy="6356195"/>
              <a:chOff x="844808" y="501805"/>
              <a:chExt cx="14391579" cy="6356195"/>
            </a:xfrm>
            <a:solidFill>
              <a:schemeClr val="bg1"/>
            </a:solidFill>
          </p:grpSpPr>
          <p:grpSp>
            <p:nvGrpSpPr>
              <p:cNvPr id="43" name="Group 42"/>
              <p:cNvGrpSpPr/>
              <p:nvPr/>
            </p:nvGrpSpPr>
            <p:grpSpPr>
              <a:xfrm>
                <a:off x="844808" y="501805"/>
                <a:ext cx="14391579" cy="6356195"/>
                <a:chOff x="844808" y="501805"/>
                <a:chExt cx="14391579" cy="6356195"/>
              </a:xfrm>
              <a:grpFill/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317" b="-1"/>
                <a:stretch/>
              </p:blipFill>
              <p:spPr>
                <a:xfrm>
                  <a:off x="2527506" y="501805"/>
                  <a:ext cx="12708881" cy="6356195"/>
                </a:xfrm>
                <a:prstGeom prst="rect">
                  <a:avLst/>
                </a:prstGeom>
                <a:grpFill/>
              </p:spPr>
            </p:pic>
            <p:pic>
              <p:nvPicPr>
                <p:cNvPr id="37" name="Picture 36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4808" y="3086100"/>
                  <a:ext cx="2945404" cy="598881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0" name="Picture 39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387563" y="5472472"/>
                  <a:ext cx="396274" cy="371888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22756" y="5709216"/>
                  <a:ext cx="371888" cy="304826"/>
                </a:xfrm>
                <a:prstGeom prst="rect">
                  <a:avLst/>
                </a:prstGeom>
                <a:grpFill/>
              </p:spPr>
            </p:pic>
          </p:grpSp>
          <p:cxnSp>
            <p:nvCxnSpPr>
              <p:cNvPr id="47" name="Straight Arrow Connector 46"/>
              <p:cNvCxnSpPr/>
              <p:nvPr/>
            </p:nvCxnSpPr>
            <p:spPr>
              <a:xfrm flipH="1">
                <a:off x="9359900" y="1714500"/>
                <a:ext cx="2336800" cy="1371600"/>
              </a:xfrm>
              <a:prstGeom prst="straightConnector1">
                <a:avLst/>
              </a:prstGeom>
              <a:grpFill/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 flipH="1">
                <a:off x="10629900" y="3949700"/>
                <a:ext cx="1955800" cy="5842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/>
              <p:cNvSpPr txBox="1"/>
              <p:nvPr/>
            </p:nvSpPr>
            <p:spPr>
              <a:xfrm>
                <a:off x="10888585" y="1351308"/>
                <a:ext cx="1633615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Initial Condition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2611100" y="3767723"/>
                <a:ext cx="1682698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Global Minimum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797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807" y="4170346"/>
            <a:ext cx="6349206" cy="4749206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1032908" y="4002208"/>
            <a:ext cx="5818271" cy="4428699"/>
            <a:chOff x="951019" y="1098644"/>
            <a:chExt cx="5818271" cy="4428699"/>
          </a:xfrm>
        </p:grpSpPr>
        <p:sp>
          <p:nvSpPr>
            <p:cNvPr id="63" name="Rectangle 62"/>
            <p:cNvSpPr/>
            <p:nvPr/>
          </p:nvSpPr>
          <p:spPr>
            <a:xfrm>
              <a:off x="951019" y="1098644"/>
              <a:ext cx="5818271" cy="4428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951019" y="1212194"/>
              <a:ext cx="5636930" cy="4184070"/>
              <a:chOff x="1005610" y="1198546"/>
              <a:chExt cx="5636930" cy="4184070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8475" y="1198546"/>
                <a:ext cx="4762500" cy="3562350"/>
              </a:xfrm>
              <a:prstGeom prst="rect">
                <a:avLst/>
              </a:prstGeom>
            </p:spPr>
          </p:pic>
          <p:cxnSp>
            <p:nvCxnSpPr>
              <p:cNvPr id="23" name="Straight Arrow Connector 22"/>
              <p:cNvCxnSpPr/>
              <p:nvPr/>
            </p:nvCxnSpPr>
            <p:spPr>
              <a:xfrm>
                <a:off x="2864207" y="1582585"/>
                <a:ext cx="738963" cy="22860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1361444" y="3124307"/>
                <a:ext cx="2424223" cy="140349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1902632" y="3629796"/>
                <a:ext cx="2030819" cy="151513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H="1">
                <a:off x="4321399" y="1696885"/>
                <a:ext cx="1192101" cy="20613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>
                <a:off x="5394696" y="2474674"/>
                <a:ext cx="717698" cy="1010093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V="1">
                <a:off x="3716877" y="3124307"/>
                <a:ext cx="599197" cy="174905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/>
              <p:cNvSpPr txBox="1"/>
              <p:nvPr/>
            </p:nvSpPr>
            <p:spPr>
              <a:xfrm>
                <a:off x="3398975" y="4873363"/>
                <a:ext cx="6516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Mirror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623910" y="5074839"/>
                <a:ext cx="7036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Shutter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005610" y="4509352"/>
                <a:ext cx="7036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Sensor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831158" y="1428696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Viewfinder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5506614" y="1536141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Pentaprism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649678" y="2140512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Aperture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365518" y="4975879"/>
                <a:ext cx="5608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Lens</a:t>
                </a:r>
              </a:p>
            </p:txBody>
          </p:sp>
          <p:cxnSp>
            <p:nvCxnSpPr>
              <p:cNvPr id="60" name="Straight Arrow Connector 59"/>
              <p:cNvCxnSpPr/>
              <p:nvPr/>
            </p:nvCxnSpPr>
            <p:spPr>
              <a:xfrm flipV="1">
                <a:off x="5649678" y="4509353"/>
                <a:ext cx="0" cy="46652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2119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317771" y="3220817"/>
            <a:ext cx="12368896" cy="5886510"/>
            <a:chOff x="2372363" y="249017"/>
            <a:chExt cx="12368896" cy="588651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7247" y="249017"/>
              <a:ext cx="3854012" cy="54864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9513" y="249017"/>
              <a:ext cx="4033644" cy="5486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2363" y="249017"/>
              <a:ext cx="3993060" cy="54864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989278" y="5735417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17 km spatial resolution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46720" y="5735417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9 km spatial resolution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434638" y="5735417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1 km spatial resolution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671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710676" y="3347902"/>
            <a:ext cx="6875279" cy="5693445"/>
            <a:chOff x="3100237" y="362451"/>
            <a:chExt cx="6875279" cy="569344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4316" y="3617496"/>
              <a:ext cx="3251200" cy="24384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237" y="3617496"/>
              <a:ext cx="3251200" cy="24384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2277" y="768350"/>
              <a:ext cx="3251200" cy="24384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5158262" y="362451"/>
              <a:ext cx="2759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aramond" panose="02020404030301010803" pitchFamily="18" charset="0"/>
                </a:rPr>
                <a:t>Original Image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46222" y="3242846"/>
              <a:ext cx="2759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aramond" panose="02020404030301010803" pitchFamily="18" charset="0"/>
                </a:rPr>
                <a:t>Global Shutter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970301" y="3242846"/>
              <a:ext cx="2759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aramond" panose="02020404030301010803" pitchFamily="18" charset="0"/>
                </a:rPr>
                <a:t>Rolling Shutter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763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2248735" y="3483362"/>
            <a:ext cx="9722100" cy="5943602"/>
            <a:chOff x="2248735" y="511562"/>
            <a:chExt cx="9722100" cy="5943602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2447" y="511564"/>
              <a:ext cx="2928388" cy="5943600"/>
            </a:xfrm>
            <a:prstGeom prst="rect">
              <a:avLst/>
            </a:prstGeom>
          </p:spPr>
        </p:pic>
        <p:cxnSp>
          <p:nvCxnSpPr>
            <p:cNvPr id="65" name="Straight Arrow Connector 64"/>
            <p:cNvCxnSpPr>
              <a:stCxn id="30" idx="3"/>
            </p:cNvCxnSpPr>
            <p:nvPr/>
          </p:nvCxnSpPr>
          <p:spPr>
            <a:xfrm flipV="1">
              <a:off x="8394281" y="4127864"/>
              <a:ext cx="912110" cy="16927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8735" y="511564"/>
              <a:ext cx="4347438" cy="59436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508283" y="4936424"/>
              <a:ext cx="622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Lidar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244339" y="4127864"/>
              <a:ext cx="1149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Manipulator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131417" y="2516309"/>
              <a:ext cx="1375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RGB Camera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131417" y="3319304"/>
              <a:ext cx="1375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Laser Pointer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084480" y="1707749"/>
              <a:ext cx="14696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RGB-D Camera</a:t>
              </a:r>
            </a:p>
          </p:txBody>
        </p:sp>
        <p:cxnSp>
          <p:nvCxnSpPr>
            <p:cNvPr id="54" name="Straight Arrow Connector 53"/>
            <p:cNvCxnSpPr>
              <a:stCxn id="16" idx="3"/>
            </p:cNvCxnSpPr>
            <p:nvPr/>
          </p:nvCxnSpPr>
          <p:spPr>
            <a:xfrm flipV="1">
              <a:off x="8130337" y="5105400"/>
              <a:ext cx="1828800" cy="30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16" idx="1"/>
            </p:cNvCxnSpPr>
            <p:nvPr/>
          </p:nvCxnSpPr>
          <p:spPr>
            <a:xfrm flipH="1" flipV="1">
              <a:off x="5410200" y="5105400"/>
              <a:ext cx="2098083" cy="30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30" idx="1"/>
            </p:cNvCxnSpPr>
            <p:nvPr/>
          </p:nvCxnSpPr>
          <p:spPr>
            <a:xfrm flipH="1" flipV="1">
              <a:off x="5305425" y="3905250"/>
              <a:ext cx="1938914" cy="39189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40" idx="1"/>
            </p:cNvCxnSpPr>
            <p:nvPr/>
          </p:nvCxnSpPr>
          <p:spPr>
            <a:xfrm flipH="1" flipV="1">
              <a:off x="5181600" y="1238250"/>
              <a:ext cx="1949817" cy="225033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40" idx="3"/>
            </p:cNvCxnSpPr>
            <p:nvPr/>
          </p:nvCxnSpPr>
          <p:spPr>
            <a:xfrm flipV="1">
              <a:off x="8507203" y="2685285"/>
              <a:ext cx="1070488" cy="803296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35" idx="1"/>
            </p:cNvCxnSpPr>
            <p:nvPr/>
          </p:nvCxnSpPr>
          <p:spPr>
            <a:xfrm flipH="1" flipV="1">
              <a:off x="5305425" y="876300"/>
              <a:ext cx="1825992" cy="1809286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35" idx="3"/>
            </p:cNvCxnSpPr>
            <p:nvPr/>
          </p:nvCxnSpPr>
          <p:spPr>
            <a:xfrm flipV="1">
              <a:off x="8507203" y="2238375"/>
              <a:ext cx="835219" cy="44721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52" idx="3"/>
            </p:cNvCxnSpPr>
            <p:nvPr/>
          </p:nvCxnSpPr>
          <p:spPr>
            <a:xfrm flipV="1">
              <a:off x="8554139" y="1066800"/>
              <a:ext cx="1203499" cy="810226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Elbow Connector 84"/>
            <p:cNvCxnSpPr>
              <a:stCxn id="52" idx="1"/>
            </p:cNvCxnSpPr>
            <p:nvPr/>
          </p:nvCxnSpPr>
          <p:spPr>
            <a:xfrm rot="10800000">
              <a:off x="6615692" y="511564"/>
              <a:ext cx="468789" cy="1365462"/>
            </a:xfrm>
            <a:prstGeom prst="bentConnector2">
              <a:avLst/>
            </a:prstGeom>
            <a:ln w="12700">
              <a:solidFill>
                <a:srgbClr val="FF0000"/>
              </a:solidFill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Elbow Connector 86"/>
            <p:cNvCxnSpPr/>
            <p:nvPr/>
          </p:nvCxnSpPr>
          <p:spPr>
            <a:xfrm rot="10800000" flipV="1">
              <a:off x="3547780" y="511562"/>
              <a:ext cx="3067912" cy="726687"/>
            </a:xfrm>
            <a:prstGeom prst="bentConnector3">
              <a:avLst>
                <a:gd name="adj1" fmla="val 99986"/>
              </a:avLst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80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3979" y="3359867"/>
            <a:ext cx="4943475" cy="3705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79" y="7442355"/>
            <a:ext cx="10058400" cy="2544775"/>
          </a:xfrm>
          <a:prstGeom prst="rect">
            <a:avLst/>
          </a:prstGeom>
        </p:spPr>
      </p:pic>
      <p:grpSp>
        <p:nvGrpSpPr>
          <p:cNvPr id="144" name="Group 143"/>
          <p:cNvGrpSpPr/>
          <p:nvPr/>
        </p:nvGrpSpPr>
        <p:grpSpPr>
          <a:xfrm rot="1768236">
            <a:off x="1601463" y="3977640"/>
            <a:ext cx="1714713" cy="1947672"/>
            <a:chOff x="3136900" y="561340"/>
            <a:chExt cx="1714713" cy="1947672"/>
          </a:xfrm>
          <a:solidFill>
            <a:schemeClr val="tx1"/>
          </a:solidFill>
        </p:grpSpPr>
        <p:sp>
          <p:nvSpPr>
            <p:cNvPr id="145" name="Oval 144"/>
            <p:cNvSpPr/>
            <p:nvPr/>
          </p:nvSpPr>
          <p:spPr>
            <a:xfrm>
              <a:off x="3136900" y="2390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Oval 145"/>
            <p:cNvSpPr/>
            <p:nvPr/>
          </p:nvSpPr>
          <p:spPr>
            <a:xfrm>
              <a:off x="3136900" y="2161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Oval 146"/>
            <p:cNvSpPr/>
            <p:nvPr/>
          </p:nvSpPr>
          <p:spPr>
            <a:xfrm>
              <a:off x="3136900" y="1932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Oval 147"/>
            <p:cNvSpPr/>
            <p:nvPr/>
          </p:nvSpPr>
          <p:spPr>
            <a:xfrm>
              <a:off x="3136900" y="1704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Oval 148"/>
            <p:cNvSpPr/>
            <p:nvPr/>
          </p:nvSpPr>
          <p:spPr>
            <a:xfrm>
              <a:off x="3139948" y="14757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Oval 149"/>
            <p:cNvSpPr/>
            <p:nvPr/>
          </p:nvSpPr>
          <p:spPr>
            <a:xfrm>
              <a:off x="3139948" y="1247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3139948" y="1018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Oval 151"/>
            <p:cNvSpPr/>
            <p:nvPr/>
          </p:nvSpPr>
          <p:spPr>
            <a:xfrm>
              <a:off x="3139948" y="789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Oval 152"/>
            <p:cNvSpPr/>
            <p:nvPr/>
          </p:nvSpPr>
          <p:spPr>
            <a:xfrm>
              <a:off x="3139948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Oval 157"/>
            <p:cNvSpPr/>
            <p:nvPr/>
          </p:nvSpPr>
          <p:spPr>
            <a:xfrm>
              <a:off x="4732741" y="14757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Oval 158"/>
            <p:cNvSpPr/>
            <p:nvPr/>
          </p:nvSpPr>
          <p:spPr>
            <a:xfrm>
              <a:off x="4732741" y="1247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4732741" y="1018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Oval 160"/>
            <p:cNvSpPr/>
            <p:nvPr/>
          </p:nvSpPr>
          <p:spPr>
            <a:xfrm>
              <a:off x="4732741" y="789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Oval 161"/>
            <p:cNvSpPr/>
            <p:nvPr/>
          </p:nvSpPr>
          <p:spPr>
            <a:xfrm>
              <a:off x="4732741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Oval 162"/>
            <p:cNvSpPr/>
            <p:nvPr/>
          </p:nvSpPr>
          <p:spPr>
            <a:xfrm>
              <a:off x="3366889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Oval 163"/>
            <p:cNvSpPr/>
            <p:nvPr/>
          </p:nvSpPr>
          <p:spPr>
            <a:xfrm>
              <a:off x="3593830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Oval 164"/>
            <p:cNvSpPr/>
            <p:nvPr/>
          </p:nvSpPr>
          <p:spPr>
            <a:xfrm>
              <a:off x="3820771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Oval 165"/>
            <p:cNvSpPr/>
            <p:nvPr/>
          </p:nvSpPr>
          <p:spPr>
            <a:xfrm>
              <a:off x="4045609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Oval 166"/>
            <p:cNvSpPr/>
            <p:nvPr/>
          </p:nvSpPr>
          <p:spPr>
            <a:xfrm>
              <a:off x="4270447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Oval 167"/>
            <p:cNvSpPr/>
            <p:nvPr/>
          </p:nvSpPr>
          <p:spPr>
            <a:xfrm>
              <a:off x="4501594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/>
          <p:cNvSpPr/>
          <p:nvPr/>
        </p:nvSpPr>
        <p:spPr>
          <a:xfrm>
            <a:off x="1003300" y="5349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1003300" y="5120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1003300" y="4892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1003300" y="4663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1006348" y="4434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/>
          <p:cNvSpPr/>
          <p:nvPr/>
        </p:nvSpPr>
        <p:spPr>
          <a:xfrm>
            <a:off x="1006348" y="4206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/>
          <p:cNvSpPr/>
          <p:nvPr/>
        </p:nvSpPr>
        <p:spPr>
          <a:xfrm>
            <a:off x="1006348" y="3977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1006348" y="3749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/>
          <p:cNvSpPr/>
          <p:nvPr/>
        </p:nvSpPr>
        <p:spPr>
          <a:xfrm>
            <a:off x="1006348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/>
          <p:cNvSpPr/>
          <p:nvPr/>
        </p:nvSpPr>
        <p:spPr>
          <a:xfrm>
            <a:off x="2599141" y="5349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2599141" y="5120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/>
          <p:cNvSpPr/>
          <p:nvPr/>
        </p:nvSpPr>
        <p:spPr>
          <a:xfrm>
            <a:off x="2599141" y="4892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/>
          <p:cNvSpPr/>
          <p:nvPr/>
        </p:nvSpPr>
        <p:spPr>
          <a:xfrm>
            <a:off x="2599141" y="4663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/>
          <p:cNvSpPr/>
          <p:nvPr/>
        </p:nvSpPr>
        <p:spPr>
          <a:xfrm>
            <a:off x="2599141" y="4434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/>
          <p:cNvSpPr/>
          <p:nvPr/>
        </p:nvSpPr>
        <p:spPr>
          <a:xfrm>
            <a:off x="2599141" y="4206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/>
          <p:cNvSpPr/>
          <p:nvPr/>
        </p:nvSpPr>
        <p:spPr>
          <a:xfrm>
            <a:off x="2599141" y="3977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2599141" y="3749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/>
          <p:cNvSpPr/>
          <p:nvPr/>
        </p:nvSpPr>
        <p:spPr>
          <a:xfrm>
            <a:off x="2599141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Oval 80"/>
          <p:cNvSpPr/>
          <p:nvPr/>
        </p:nvSpPr>
        <p:spPr>
          <a:xfrm>
            <a:off x="1233289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1460230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/>
          <p:cNvSpPr/>
          <p:nvPr/>
        </p:nvSpPr>
        <p:spPr>
          <a:xfrm>
            <a:off x="1687171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/>
          <p:cNvSpPr/>
          <p:nvPr/>
        </p:nvSpPr>
        <p:spPr>
          <a:xfrm>
            <a:off x="1912009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Oval 86"/>
          <p:cNvSpPr/>
          <p:nvPr/>
        </p:nvSpPr>
        <p:spPr>
          <a:xfrm>
            <a:off x="2136847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/>
          <p:cNvSpPr/>
          <p:nvPr/>
        </p:nvSpPr>
        <p:spPr>
          <a:xfrm>
            <a:off x="2367994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965703" y="3520440"/>
            <a:ext cx="1714713" cy="1947672"/>
            <a:chOff x="3136900" y="561340"/>
            <a:chExt cx="1714713" cy="1947672"/>
          </a:xfrm>
        </p:grpSpPr>
        <p:sp>
          <p:nvSpPr>
            <p:cNvPr id="119" name="Oval 118"/>
            <p:cNvSpPr/>
            <p:nvPr/>
          </p:nvSpPr>
          <p:spPr>
            <a:xfrm>
              <a:off x="3136900" y="2390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Oval 119"/>
            <p:cNvSpPr/>
            <p:nvPr/>
          </p:nvSpPr>
          <p:spPr>
            <a:xfrm>
              <a:off x="3136900" y="2161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Oval 120"/>
            <p:cNvSpPr/>
            <p:nvPr/>
          </p:nvSpPr>
          <p:spPr>
            <a:xfrm>
              <a:off x="3136900" y="1932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3136900" y="1704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3139948" y="14757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Oval 123"/>
            <p:cNvSpPr/>
            <p:nvPr/>
          </p:nvSpPr>
          <p:spPr>
            <a:xfrm>
              <a:off x="3139948" y="1247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Oval 124"/>
            <p:cNvSpPr/>
            <p:nvPr/>
          </p:nvSpPr>
          <p:spPr>
            <a:xfrm>
              <a:off x="3139948" y="1018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Oval 125"/>
            <p:cNvSpPr/>
            <p:nvPr/>
          </p:nvSpPr>
          <p:spPr>
            <a:xfrm>
              <a:off x="3139948" y="789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Oval 126"/>
            <p:cNvSpPr/>
            <p:nvPr/>
          </p:nvSpPr>
          <p:spPr>
            <a:xfrm>
              <a:off x="3139948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Oval 127"/>
            <p:cNvSpPr/>
            <p:nvPr/>
          </p:nvSpPr>
          <p:spPr>
            <a:xfrm>
              <a:off x="4732741" y="2390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Oval 128"/>
            <p:cNvSpPr/>
            <p:nvPr/>
          </p:nvSpPr>
          <p:spPr>
            <a:xfrm>
              <a:off x="4732741" y="2161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4732741" y="1932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Oval 131"/>
            <p:cNvSpPr/>
            <p:nvPr/>
          </p:nvSpPr>
          <p:spPr>
            <a:xfrm>
              <a:off x="4732741" y="1704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Oval 132"/>
            <p:cNvSpPr/>
            <p:nvPr/>
          </p:nvSpPr>
          <p:spPr>
            <a:xfrm>
              <a:off x="4732741" y="14757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Oval 133"/>
            <p:cNvSpPr/>
            <p:nvPr/>
          </p:nvSpPr>
          <p:spPr>
            <a:xfrm>
              <a:off x="4732741" y="1247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Oval 134"/>
            <p:cNvSpPr/>
            <p:nvPr/>
          </p:nvSpPr>
          <p:spPr>
            <a:xfrm>
              <a:off x="4732741" y="1018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Oval 135"/>
            <p:cNvSpPr/>
            <p:nvPr/>
          </p:nvSpPr>
          <p:spPr>
            <a:xfrm>
              <a:off x="4732741" y="789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Oval 136"/>
            <p:cNvSpPr/>
            <p:nvPr/>
          </p:nvSpPr>
          <p:spPr>
            <a:xfrm>
              <a:off x="4732741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Oval 137"/>
            <p:cNvSpPr/>
            <p:nvPr/>
          </p:nvSpPr>
          <p:spPr>
            <a:xfrm>
              <a:off x="3366889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Oval 138"/>
            <p:cNvSpPr/>
            <p:nvPr/>
          </p:nvSpPr>
          <p:spPr>
            <a:xfrm>
              <a:off x="3593830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Oval 139"/>
            <p:cNvSpPr/>
            <p:nvPr/>
          </p:nvSpPr>
          <p:spPr>
            <a:xfrm>
              <a:off x="3820771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Oval 140"/>
            <p:cNvSpPr/>
            <p:nvPr/>
          </p:nvSpPr>
          <p:spPr>
            <a:xfrm>
              <a:off x="4045609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Oval 141"/>
            <p:cNvSpPr/>
            <p:nvPr/>
          </p:nvSpPr>
          <p:spPr>
            <a:xfrm>
              <a:off x="4270447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Oval 142"/>
            <p:cNvSpPr/>
            <p:nvPr/>
          </p:nvSpPr>
          <p:spPr>
            <a:xfrm>
              <a:off x="4501594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0" name="Oval 169"/>
          <p:cNvSpPr/>
          <p:nvPr/>
        </p:nvSpPr>
        <p:spPr>
          <a:xfrm>
            <a:off x="4969256" y="5349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Oval 170"/>
          <p:cNvSpPr/>
          <p:nvPr/>
        </p:nvSpPr>
        <p:spPr>
          <a:xfrm>
            <a:off x="4969256" y="5120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Oval 171"/>
          <p:cNvSpPr/>
          <p:nvPr/>
        </p:nvSpPr>
        <p:spPr>
          <a:xfrm>
            <a:off x="4969256" y="4892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Oval 172"/>
          <p:cNvSpPr/>
          <p:nvPr/>
        </p:nvSpPr>
        <p:spPr>
          <a:xfrm>
            <a:off x="4969256" y="4663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Oval 173"/>
          <p:cNvSpPr/>
          <p:nvPr/>
        </p:nvSpPr>
        <p:spPr>
          <a:xfrm>
            <a:off x="4972304" y="4434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/>
          <p:cNvSpPr/>
          <p:nvPr/>
        </p:nvSpPr>
        <p:spPr>
          <a:xfrm>
            <a:off x="4972304" y="4206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/>
          <p:cNvSpPr/>
          <p:nvPr/>
        </p:nvSpPr>
        <p:spPr>
          <a:xfrm>
            <a:off x="4972304" y="3977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Oval 176"/>
          <p:cNvSpPr/>
          <p:nvPr/>
        </p:nvSpPr>
        <p:spPr>
          <a:xfrm>
            <a:off x="4972304" y="3749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Oval 177"/>
          <p:cNvSpPr/>
          <p:nvPr/>
        </p:nvSpPr>
        <p:spPr>
          <a:xfrm>
            <a:off x="4972304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9" name="Oval 178"/>
          <p:cNvSpPr/>
          <p:nvPr/>
        </p:nvSpPr>
        <p:spPr>
          <a:xfrm>
            <a:off x="6565097" y="4434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0" name="Oval 179"/>
          <p:cNvSpPr/>
          <p:nvPr/>
        </p:nvSpPr>
        <p:spPr>
          <a:xfrm>
            <a:off x="6565097" y="4206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1" name="Oval 180"/>
          <p:cNvSpPr/>
          <p:nvPr/>
        </p:nvSpPr>
        <p:spPr>
          <a:xfrm>
            <a:off x="6565097" y="3977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2" name="Oval 181"/>
          <p:cNvSpPr/>
          <p:nvPr/>
        </p:nvSpPr>
        <p:spPr>
          <a:xfrm>
            <a:off x="6565097" y="3749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Oval 182"/>
          <p:cNvSpPr/>
          <p:nvPr/>
        </p:nvSpPr>
        <p:spPr>
          <a:xfrm>
            <a:off x="6565097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Oval 183"/>
          <p:cNvSpPr/>
          <p:nvPr/>
        </p:nvSpPr>
        <p:spPr>
          <a:xfrm>
            <a:off x="5199245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5" name="Oval 184"/>
          <p:cNvSpPr/>
          <p:nvPr/>
        </p:nvSpPr>
        <p:spPr>
          <a:xfrm>
            <a:off x="5426186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6" name="Oval 185"/>
          <p:cNvSpPr/>
          <p:nvPr/>
        </p:nvSpPr>
        <p:spPr>
          <a:xfrm>
            <a:off x="5653127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Oval 186"/>
          <p:cNvSpPr/>
          <p:nvPr/>
        </p:nvSpPr>
        <p:spPr>
          <a:xfrm>
            <a:off x="5877965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" name="Oval 187"/>
          <p:cNvSpPr/>
          <p:nvPr/>
        </p:nvSpPr>
        <p:spPr>
          <a:xfrm>
            <a:off x="6102803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9" name="Oval 188"/>
          <p:cNvSpPr/>
          <p:nvPr/>
        </p:nvSpPr>
        <p:spPr>
          <a:xfrm>
            <a:off x="6333950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013200" y="4547950"/>
            <a:ext cx="5715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5778193" y="4820699"/>
            <a:ext cx="5063123" cy="2053410"/>
            <a:chOff x="5778190" y="1848899"/>
            <a:chExt cx="5063123" cy="2053410"/>
          </a:xfrm>
        </p:grpSpPr>
        <p:sp>
          <p:nvSpPr>
            <p:cNvPr id="192" name="Oval 191"/>
            <p:cNvSpPr/>
            <p:nvPr/>
          </p:nvSpPr>
          <p:spPr>
            <a:xfrm>
              <a:off x="7473268" y="3493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73268" y="3264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73268" y="3036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7476316" y="28076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6" name="Oval 195"/>
            <p:cNvSpPr/>
            <p:nvPr/>
          </p:nvSpPr>
          <p:spPr>
            <a:xfrm>
              <a:off x="7476316" y="2579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76316" y="2350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76316" y="2121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1" name="Oval 200"/>
            <p:cNvSpPr/>
            <p:nvPr/>
          </p:nvSpPr>
          <p:spPr>
            <a:xfrm>
              <a:off x="9069109" y="3493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2" name="Oval 201"/>
            <p:cNvSpPr/>
            <p:nvPr/>
          </p:nvSpPr>
          <p:spPr>
            <a:xfrm>
              <a:off x="9069109" y="3264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3" name="Oval 202"/>
            <p:cNvSpPr/>
            <p:nvPr/>
          </p:nvSpPr>
          <p:spPr>
            <a:xfrm>
              <a:off x="9069109" y="3036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4" name="Oval 203"/>
            <p:cNvSpPr/>
            <p:nvPr/>
          </p:nvSpPr>
          <p:spPr>
            <a:xfrm>
              <a:off x="9069109" y="28076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5" name="Oval 204"/>
            <p:cNvSpPr/>
            <p:nvPr/>
          </p:nvSpPr>
          <p:spPr>
            <a:xfrm>
              <a:off x="9069109" y="2579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" name="Oval 205"/>
            <p:cNvSpPr/>
            <p:nvPr/>
          </p:nvSpPr>
          <p:spPr>
            <a:xfrm>
              <a:off x="9069109" y="2350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" name="Oval 206"/>
            <p:cNvSpPr/>
            <p:nvPr/>
          </p:nvSpPr>
          <p:spPr>
            <a:xfrm>
              <a:off x="9069109" y="2121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" name="Oval 208"/>
            <p:cNvSpPr/>
            <p:nvPr/>
          </p:nvSpPr>
          <p:spPr>
            <a:xfrm>
              <a:off x="7703257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0" name="Oval 209"/>
            <p:cNvSpPr/>
            <p:nvPr/>
          </p:nvSpPr>
          <p:spPr>
            <a:xfrm>
              <a:off x="7930198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1" name="Oval 210"/>
            <p:cNvSpPr/>
            <p:nvPr/>
          </p:nvSpPr>
          <p:spPr>
            <a:xfrm>
              <a:off x="8157139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Oval 211"/>
            <p:cNvSpPr/>
            <p:nvPr/>
          </p:nvSpPr>
          <p:spPr>
            <a:xfrm>
              <a:off x="8381977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Oval 212"/>
            <p:cNvSpPr/>
            <p:nvPr/>
          </p:nvSpPr>
          <p:spPr>
            <a:xfrm>
              <a:off x="8606815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Oval 213"/>
            <p:cNvSpPr/>
            <p:nvPr/>
          </p:nvSpPr>
          <p:spPr>
            <a:xfrm>
              <a:off x="8837962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6107416" y="3722005"/>
              <a:ext cx="1253577" cy="118872"/>
              <a:chOff x="1385689" y="701040"/>
              <a:chExt cx="1253577" cy="118872"/>
            </a:xfrm>
          </p:grpSpPr>
          <p:sp>
            <p:nvSpPr>
              <p:cNvPr id="225" name="Oval 224"/>
              <p:cNvSpPr/>
              <p:nvPr/>
            </p:nvSpPr>
            <p:spPr>
              <a:xfrm>
                <a:off x="1385689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6" name="Oval 225"/>
              <p:cNvSpPr/>
              <p:nvPr/>
            </p:nvSpPr>
            <p:spPr>
              <a:xfrm>
                <a:off x="1612630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7" name="Oval 226"/>
              <p:cNvSpPr/>
              <p:nvPr/>
            </p:nvSpPr>
            <p:spPr>
              <a:xfrm>
                <a:off x="1839571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8" name="Oval 227"/>
              <p:cNvSpPr/>
              <p:nvPr/>
            </p:nvSpPr>
            <p:spPr>
              <a:xfrm>
                <a:off x="2064409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2289247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0" name="Oval 229"/>
              <p:cNvSpPr/>
              <p:nvPr/>
            </p:nvSpPr>
            <p:spPr>
              <a:xfrm>
                <a:off x="2520394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3" name="Oval 232"/>
            <p:cNvSpPr/>
            <p:nvPr/>
          </p:nvSpPr>
          <p:spPr>
            <a:xfrm>
              <a:off x="10663719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4" name="Oval 233"/>
            <p:cNvSpPr/>
            <p:nvPr/>
          </p:nvSpPr>
          <p:spPr>
            <a:xfrm>
              <a:off x="9297867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5" name="Oval 234"/>
            <p:cNvSpPr/>
            <p:nvPr/>
          </p:nvSpPr>
          <p:spPr>
            <a:xfrm>
              <a:off x="9524808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6" name="Oval 235"/>
            <p:cNvSpPr/>
            <p:nvPr/>
          </p:nvSpPr>
          <p:spPr>
            <a:xfrm>
              <a:off x="9751749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7" name="Oval 236"/>
            <p:cNvSpPr/>
            <p:nvPr/>
          </p:nvSpPr>
          <p:spPr>
            <a:xfrm>
              <a:off x="9976587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8" name="Oval 237"/>
            <p:cNvSpPr/>
            <p:nvPr/>
          </p:nvSpPr>
          <p:spPr>
            <a:xfrm>
              <a:off x="10201425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Oval 238"/>
            <p:cNvSpPr/>
            <p:nvPr/>
          </p:nvSpPr>
          <p:spPr>
            <a:xfrm>
              <a:off x="10432572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2" name="Oval 241"/>
            <p:cNvSpPr/>
            <p:nvPr/>
          </p:nvSpPr>
          <p:spPr>
            <a:xfrm>
              <a:off x="10603569" y="366198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10714816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/>
            <p:cNvSpPr/>
            <p:nvPr/>
          </p:nvSpPr>
          <p:spPr>
            <a:xfrm>
              <a:off x="9049501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7" name="Oval 256"/>
            <p:cNvSpPr/>
            <p:nvPr/>
          </p:nvSpPr>
          <p:spPr>
            <a:xfrm>
              <a:off x="8989351" y="366198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9100598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9049501" y="1906339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0" name="Oval 259"/>
            <p:cNvSpPr/>
            <p:nvPr/>
          </p:nvSpPr>
          <p:spPr>
            <a:xfrm>
              <a:off x="8991927" y="184889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9100598" y="1955615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/>
            <p:cNvSpPr/>
            <p:nvPr/>
          </p:nvSpPr>
          <p:spPr>
            <a:xfrm>
              <a:off x="7462915" y="1906339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3" name="Oval 262"/>
            <p:cNvSpPr/>
            <p:nvPr/>
          </p:nvSpPr>
          <p:spPr>
            <a:xfrm>
              <a:off x="7402765" y="184889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/>
            <p:cNvSpPr/>
            <p:nvPr/>
          </p:nvSpPr>
          <p:spPr>
            <a:xfrm>
              <a:off x="7514012" y="1955615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7462915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6" name="Oval 265"/>
            <p:cNvSpPr/>
            <p:nvPr/>
          </p:nvSpPr>
          <p:spPr>
            <a:xfrm>
              <a:off x="7405341" y="3664565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7514012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/>
            <p:cNvSpPr/>
            <p:nvPr/>
          </p:nvSpPr>
          <p:spPr>
            <a:xfrm>
              <a:off x="5835764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1" name="Oval 270"/>
            <p:cNvSpPr/>
            <p:nvPr/>
          </p:nvSpPr>
          <p:spPr>
            <a:xfrm>
              <a:off x="5778190" y="3664565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5886861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841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2267" y="3223596"/>
            <a:ext cx="14537156" cy="5162497"/>
            <a:chOff x="162267" y="251793"/>
            <a:chExt cx="14537156" cy="5162497"/>
          </a:xfrm>
        </p:grpSpPr>
        <p:sp>
          <p:nvSpPr>
            <p:cNvPr id="38" name="Rectangle 37"/>
            <p:cNvSpPr/>
            <p:nvPr/>
          </p:nvSpPr>
          <p:spPr>
            <a:xfrm>
              <a:off x="6971870" y="842290"/>
              <a:ext cx="3657600" cy="4572000"/>
            </a:xfrm>
            <a:prstGeom prst="rect">
              <a:avLst/>
            </a:prstGeom>
            <a:solidFill>
              <a:srgbClr val="4C5A6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62267" y="4131913"/>
              <a:ext cx="1104903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Garamond" panose="02020404030301010803" pitchFamily="18" charset="0"/>
                </a:rPr>
                <a:t>Odometry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62267" y="1625485"/>
              <a:ext cx="110490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Sensor Messages</a:t>
              </a:r>
            </a:p>
          </p:txBody>
        </p:sp>
        <p:sp>
          <p:nvSpPr>
            <p:cNvPr id="2" name="Rectangle 1"/>
            <p:cNvSpPr/>
            <p:nvPr/>
          </p:nvSpPr>
          <p:spPr>
            <a:xfrm>
              <a:off x="1543045" y="830578"/>
              <a:ext cx="3657600" cy="4572000"/>
            </a:xfrm>
            <a:prstGeom prst="rect">
              <a:avLst/>
            </a:prstGeom>
            <a:solidFill>
              <a:srgbClr val="7AA69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709735" y="3386790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709735" y="1377164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709735" y="934594"/>
              <a:ext cx="32004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Front-End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200470" y="3398502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200470" y="1388876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200470" y="959909"/>
              <a:ext cx="32004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Back-End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533806" y="2539161"/>
              <a:ext cx="1104903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Estimation Parameters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33807" y="3226112"/>
              <a:ext cx="110490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State Variables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709735" y="2861248"/>
              <a:ext cx="3200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Feature Extraction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709735" y="4877036"/>
              <a:ext cx="3200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Scan Matching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11041823" y="1866636"/>
              <a:ext cx="3657600" cy="2514600"/>
              <a:chOff x="11858635" y="1853966"/>
              <a:chExt cx="3657600" cy="2514600"/>
            </a:xfrm>
            <a:solidFill>
              <a:schemeClr val="bg1">
                <a:lumMod val="75000"/>
              </a:schemeClr>
            </a:solidFill>
          </p:grpSpPr>
          <p:sp>
            <p:nvSpPr>
              <p:cNvPr id="63" name="Rectangle 62"/>
              <p:cNvSpPr/>
              <p:nvPr/>
            </p:nvSpPr>
            <p:spPr>
              <a:xfrm>
                <a:off x="11858635" y="1853966"/>
                <a:ext cx="3657600" cy="2514600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2087235" y="2427848"/>
                <a:ext cx="3200400" cy="1828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2087235" y="1971585"/>
                <a:ext cx="320040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Optimized Map</a:t>
                </a: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7220508" y="2908947"/>
              <a:ext cx="320495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Map Generation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200470" y="4919228"/>
              <a:ext cx="32003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Map Optimization</a:t>
              </a:r>
            </a:p>
          </p:txBody>
        </p:sp>
        <p:cxnSp>
          <p:nvCxnSpPr>
            <p:cNvPr id="77" name="Straight Arrow Connector 76"/>
            <p:cNvCxnSpPr>
              <a:stCxn id="38" idx="3"/>
            </p:cNvCxnSpPr>
            <p:nvPr/>
          </p:nvCxnSpPr>
          <p:spPr>
            <a:xfrm flipV="1">
              <a:off x="10629470" y="3123936"/>
              <a:ext cx="412353" cy="43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stCxn id="2" idx="3"/>
              <a:endCxn id="47" idx="1"/>
            </p:cNvCxnSpPr>
            <p:nvPr/>
          </p:nvCxnSpPr>
          <p:spPr>
            <a:xfrm flipV="1">
              <a:off x="5200645" y="2831549"/>
              <a:ext cx="333161" cy="28502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Elbow Connector 82"/>
            <p:cNvCxnSpPr>
              <a:stCxn id="2" idx="3"/>
              <a:endCxn id="49" idx="1"/>
            </p:cNvCxnSpPr>
            <p:nvPr/>
          </p:nvCxnSpPr>
          <p:spPr>
            <a:xfrm>
              <a:off x="5200645" y="3116578"/>
              <a:ext cx="333162" cy="40192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Elbow Connector 90"/>
            <p:cNvCxnSpPr>
              <a:stCxn id="47" idx="3"/>
              <a:endCxn id="38" idx="1"/>
            </p:cNvCxnSpPr>
            <p:nvPr/>
          </p:nvCxnSpPr>
          <p:spPr>
            <a:xfrm>
              <a:off x="6638709" y="2831549"/>
              <a:ext cx="333161" cy="29674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Elbow Connector 93"/>
            <p:cNvCxnSpPr>
              <a:stCxn id="49" idx="3"/>
              <a:endCxn id="38" idx="1"/>
            </p:cNvCxnSpPr>
            <p:nvPr/>
          </p:nvCxnSpPr>
          <p:spPr>
            <a:xfrm flipV="1">
              <a:off x="6638709" y="3128290"/>
              <a:ext cx="333161" cy="39021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Elbow Connector 96"/>
            <p:cNvCxnSpPr>
              <a:stCxn id="38" idx="3"/>
              <a:endCxn id="2" idx="0"/>
            </p:cNvCxnSpPr>
            <p:nvPr/>
          </p:nvCxnSpPr>
          <p:spPr>
            <a:xfrm flipH="1" flipV="1">
              <a:off x="3371845" y="830578"/>
              <a:ext cx="7257625" cy="2297712"/>
            </a:xfrm>
            <a:prstGeom prst="bentConnector4">
              <a:avLst>
                <a:gd name="adj1" fmla="val -3150"/>
                <a:gd name="adj2" fmla="val 10697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5371670" y="251793"/>
              <a:ext cx="365760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Optimized State</a:t>
              </a:r>
            </a:p>
          </p:txBody>
        </p:sp>
        <p:cxnSp>
          <p:nvCxnSpPr>
            <p:cNvPr id="112" name="Elbow Connector 111"/>
            <p:cNvCxnSpPr/>
            <p:nvPr/>
          </p:nvCxnSpPr>
          <p:spPr>
            <a:xfrm>
              <a:off x="1267169" y="1920681"/>
              <a:ext cx="275876" cy="11887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Elbow Connector 130"/>
            <p:cNvCxnSpPr>
              <a:stCxn id="42" idx="3"/>
              <a:endCxn id="2" idx="1"/>
            </p:cNvCxnSpPr>
            <p:nvPr/>
          </p:nvCxnSpPr>
          <p:spPr>
            <a:xfrm flipV="1">
              <a:off x="1267170" y="3116578"/>
              <a:ext cx="275875" cy="118461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oup 129"/>
            <p:cNvGrpSpPr/>
            <p:nvPr/>
          </p:nvGrpSpPr>
          <p:grpSpPr>
            <a:xfrm>
              <a:off x="1843447" y="3735201"/>
              <a:ext cx="2932975" cy="1241655"/>
              <a:chOff x="1003300" y="548640"/>
              <a:chExt cx="5680669" cy="2404872"/>
            </a:xfrm>
          </p:grpSpPr>
          <p:grpSp>
            <p:nvGrpSpPr>
              <p:cNvPr id="132" name="Group 131"/>
              <p:cNvGrpSpPr/>
              <p:nvPr/>
            </p:nvGrpSpPr>
            <p:grpSpPr>
              <a:xfrm rot="1768236">
                <a:off x="1601460" y="1005840"/>
                <a:ext cx="1714713" cy="1947672"/>
                <a:chOff x="3136900" y="561340"/>
                <a:chExt cx="1714713" cy="1947672"/>
              </a:xfrm>
              <a:solidFill>
                <a:schemeClr val="tx1"/>
              </a:solidFill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3136900" y="2390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6" name="Oval 205"/>
                <p:cNvSpPr/>
                <p:nvPr/>
              </p:nvSpPr>
              <p:spPr>
                <a:xfrm>
                  <a:off x="3136900" y="2161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7" name="Oval 206"/>
                <p:cNvSpPr/>
                <p:nvPr/>
              </p:nvSpPr>
              <p:spPr>
                <a:xfrm>
                  <a:off x="3136900" y="1932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8" name="Oval 207"/>
                <p:cNvSpPr/>
                <p:nvPr/>
              </p:nvSpPr>
              <p:spPr>
                <a:xfrm>
                  <a:off x="3136900" y="1704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9" name="Oval 208"/>
                <p:cNvSpPr/>
                <p:nvPr/>
              </p:nvSpPr>
              <p:spPr>
                <a:xfrm>
                  <a:off x="3139948" y="14757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0" name="Oval 209"/>
                <p:cNvSpPr/>
                <p:nvPr/>
              </p:nvSpPr>
              <p:spPr>
                <a:xfrm>
                  <a:off x="3139948" y="1247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1" name="Oval 210"/>
                <p:cNvSpPr/>
                <p:nvPr/>
              </p:nvSpPr>
              <p:spPr>
                <a:xfrm>
                  <a:off x="3139948" y="1018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2" name="Oval 211"/>
                <p:cNvSpPr/>
                <p:nvPr/>
              </p:nvSpPr>
              <p:spPr>
                <a:xfrm>
                  <a:off x="3139948" y="789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3" name="Oval 212"/>
                <p:cNvSpPr/>
                <p:nvPr/>
              </p:nvSpPr>
              <p:spPr>
                <a:xfrm>
                  <a:off x="3139948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4" name="Oval 213"/>
                <p:cNvSpPr/>
                <p:nvPr/>
              </p:nvSpPr>
              <p:spPr>
                <a:xfrm>
                  <a:off x="4732741" y="14757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5" name="Oval 214"/>
                <p:cNvSpPr/>
                <p:nvPr/>
              </p:nvSpPr>
              <p:spPr>
                <a:xfrm>
                  <a:off x="4732741" y="1247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6" name="Oval 215"/>
                <p:cNvSpPr/>
                <p:nvPr/>
              </p:nvSpPr>
              <p:spPr>
                <a:xfrm>
                  <a:off x="4732741" y="1018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7" name="Oval 216"/>
                <p:cNvSpPr/>
                <p:nvPr/>
              </p:nvSpPr>
              <p:spPr>
                <a:xfrm>
                  <a:off x="4732741" y="789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8" name="Oval 217"/>
                <p:cNvSpPr/>
                <p:nvPr/>
              </p:nvSpPr>
              <p:spPr>
                <a:xfrm>
                  <a:off x="4732741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9" name="Oval 218"/>
                <p:cNvSpPr/>
                <p:nvPr/>
              </p:nvSpPr>
              <p:spPr>
                <a:xfrm>
                  <a:off x="3366889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3593830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3820771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2" name="Oval 221"/>
                <p:cNvSpPr/>
                <p:nvPr/>
              </p:nvSpPr>
              <p:spPr>
                <a:xfrm>
                  <a:off x="4045609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4270447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4501594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33" name="Group 132"/>
              <p:cNvGrpSpPr/>
              <p:nvPr/>
            </p:nvGrpSpPr>
            <p:grpSpPr>
              <a:xfrm>
                <a:off x="1003300" y="548640"/>
                <a:ext cx="5680669" cy="1947672"/>
                <a:chOff x="1003300" y="548640"/>
                <a:chExt cx="5680669" cy="1947672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1003300" y="2377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5" name="Oval 134"/>
                <p:cNvSpPr/>
                <p:nvPr/>
              </p:nvSpPr>
              <p:spPr>
                <a:xfrm>
                  <a:off x="1003300" y="2148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6" name="Oval 135"/>
                <p:cNvSpPr/>
                <p:nvPr/>
              </p:nvSpPr>
              <p:spPr>
                <a:xfrm>
                  <a:off x="1003300" y="1920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1003300" y="1691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8" name="Oval 137"/>
                <p:cNvSpPr/>
                <p:nvPr/>
              </p:nvSpPr>
              <p:spPr>
                <a:xfrm>
                  <a:off x="1006348" y="1463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9" name="Oval 138"/>
                <p:cNvSpPr/>
                <p:nvPr/>
              </p:nvSpPr>
              <p:spPr>
                <a:xfrm>
                  <a:off x="1006348" y="1234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0" name="Oval 139"/>
                <p:cNvSpPr/>
                <p:nvPr/>
              </p:nvSpPr>
              <p:spPr>
                <a:xfrm>
                  <a:off x="1006348" y="1005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1" name="Oval 140"/>
                <p:cNvSpPr/>
                <p:nvPr/>
              </p:nvSpPr>
              <p:spPr>
                <a:xfrm>
                  <a:off x="1006348" y="777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2" name="Oval 141"/>
                <p:cNvSpPr/>
                <p:nvPr/>
              </p:nvSpPr>
              <p:spPr>
                <a:xfrm>
                  <a:off x="1006348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3" name="Oval 142"/>
                <p:cNvSpPr/>
                <p:nvPr/>
              </p:nvSpPr>
              <p:spPr>
                <a:xfrm>
                  <a:off x="2599141" y="2377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4" name="Oval 143"/>
                <p:cNvSpPr/>
                <p:nvPr/>
              </p:nvSpPr>
              <p:spPr>
                <a:xfrm>
                  <a:off x="2599141" y="2148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5" name="Oval 144"/>
                <p:cNvSpPr/>
                <p:nvPr/>
              </p:nvSpPr>
              <p:spPr>
                <a:xfrm>
                  <a:off x="2599141" y="1920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6" name="Oval 145"/>
                <p:cNvSpPr/>
                <p:nvPr/>
              </p:nvSpPr>
              <p:spPr>
                <a:xfrm>
                  <a:off x="2599141" y="1691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7" name="Oval 146"/>
                <p:cNvSpPr/>
                <p:nvPr/>
              </p:nvSpPr>
              <p:spPr>
                <a:xfrm>
                  <a:off x="2599141" y="1463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8" name="Oval 147"/>
                <p:cNvSpPr/>
                <p:nvPr/>
              </p:nvSpPr>
              <p:spPr>
                <a:xfrm>
                  <a:off x="2599141" y="1234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9" name="Oval 148"/>
                <p:cNvSpPr/>
                <p:nvPr/>
              </p:nvSpPr>
              <p:spPr>
                <a:xfrm>
                  <a:off x="2599141" y="1005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0" name="Oval 149"/>
                <p:cNvSpPr/>
                <p:nvPr/>
              </p:nvSpPr>
              <p:spPr>
                <a:xfrm>
                  <a:off x="2599141" y="777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2599141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2" name="Oval 151"/>
                <p:cNvSpPr/>
                <p:nvPr/>
              </p:nvSpPr>
              <p:spPr>
                <a:xfrm>
                  <a:off x="1233289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1460230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1687171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5" name="Oval 154"/>
                <p:cNvSpPr/>
                <p:nvPr/>
              </p:nvSpPr>
              <p:spPr>
                <a:xfrm>
                  <a:off x="1912009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6" name="Oval 155"/>
                <p:cNvSpPr/>
                <p:nvPr/>
              </p:nvSpPr>
              <p:spPr>
                <a:xfrm>
                  <a:off x="2136847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>
                  <a:off x="2367994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58" name="Group 157"/>
                <p:cNvGrpSpPr/>
                <p:nvPr/>
              </p:nvGrpSpPr>
              <p:grpSpPr>
                <a:xfrm>
                  <a:off x="4965700" y="548640"/>
                  <a:ext cx="1714713" cy="1947672"/>
                  <a:chOff x="3136900" y="561340"/>
                  <a:chExt cx="1714713" cy="1947672"/>
                </a:xfrm>
              </p:grpSpPr>
              <p:sp>
                <p:nvSpPr>
                  <p:cNvPr id="181" name="Oval 180"/>
                  <p:cNvSpPr/>
                  <p:nvPr/>
                </p:nvSpPr>
                <p:spPr>
                  <a:xfrm>
                    <a:off x="3136900" y="2390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2" name="Oval 181"/>
                  <p:cNvSpPr/>
                  <p:nvPr/>
                </p:nvSpPr>
                <p:spPr>
                  <a:xfrm>
                    <a:off x="3136900" y="2161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3" name="Oval 182"/>
                  <p:cNvSpPr/>
                  <p:nvPr/>
                </p:nvSpPr>
                <p:spPr>
                  <a:xfrm>
                    <a:off x="3136900" y="1932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4" name="Oval 183"/>
                  <p:cNvSpPr/>
                  <p:nvPr/>
                </p:nvSpPr>
                <p:spPr>
                  <a:xfrm>
                    <a:off x="3136900" y="1704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5" name="Oval 184"/>
                  <p:cNvSpPr/>
                  <p:nvPr/>
                </p:nvSpPr>
                <p:spPr>
                  <a:xfrm>
                    <a:off x="3139948" y="14757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6" name="Oval 185"/>
                  <p:cNvSpPr/>
                  <p:nvPr/>
                </p:nvSpPr>
                <p:spPr>
                  <a:xfrm>
                    <a:off x="3139948" y="1247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7" name="Oval 186"/>
                  <p:cNvSpPr/>
                  <p:nvPr/>
                </p:nvSpPr>
                <p:spPr>
                  <a:xfrm>
                    <a:off x="3139948" y="1018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8" name="Oval 187"/>
                  <p:cNvSpPr/>
                  <p:nvPr/>
                </p:nvSpPr>
                <p:spPr>
                  <a:xfrm>
                    <a:off x="3139948" y="789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9" name="Oval 188"/>
                  <p:cNvSpPr/>
                  <p:nvPr/>
                </p:nvSpPr>
                <p:spPr>
                  <a:xfrm>
                    <a:off x="3139948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0" name="Oval 189"/>
                  <p:cNvSpPr/>
                  <p:nvPr/>
                </p:nvSpPr>
                <p:spPr>
                  <a:xfrm>
                    <a:off x="4732741" y="2390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1" name="Oval 190"/>
                  <p:cNvSpPr/>
                  <p:nvPr/>
                </p:nvSpPr>
                <p:spPr>
                  <a:xfrm>
                    <a:off x="4732741" y="2161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2" name="Oval 191"/>
                  <p:cNvSpPr/>
                  <p:nvPr/>
                </p:nvSpPr>
                <p:spPr>
                  <a:xfrm>
                    <a:off x="4732741" y="1932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3" name="Oval 192"/>
                  <p:cNvSpPr/>
                  <p:nvPr/>
                </p:nvSpPr>
                <p:spPr>
                  <a:xfrm>
                    <a:off x="4732741" y="1704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4" name="Oval 193"/>
                  <p:cNvSpPr/>
                  <p:nvPr/>
                </p:nvSpPr>
                <p:spPr>
                  <a:xfrm>
                    <a:off x="4732741" y="14757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5" name="Oval 194"/>
                  <p:cNvSpPr/>
                  <p:nvPr/>
                </p:nvSpPr>
                <p:spPr>
                  <a:xfrm>
                    <a:off x="4732741" y="1247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6" name="Oval 195"/>
                  <p:cNvSpPr/>
                  <p:nvPr/>
                </p:nvSpPr>
                <p:spPr>
                  <a:xfrm>
                    <a:off x="4732741" y="1018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7" name="Oval 196"/>
                  <p:cNvSpPr/>
                  <p:nvPr/>
                </p:nvSpPr>
                <p:spPr>
                  <a:xfrm>
                    <a:off x="4732741" y="789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8" name="Oval 197"/>
                  <p:cNvSpPr/>
                  <p:nvPr/>
                </p:nvSpPr>
                <p:spPr>
                  <a:xfrm>
                    <a:off x="4732741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9" name="Oval 198"/>
                  <p:cNvSpPr/>
                  <p:nvPr/>
                </p:nvSpPr>
                <p:spPr>
                  <a:xfrm>
                    <a:off x="3366889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0" name="Oval 199"/>
                  <p:cNvSpPr/>
                  <p:nvPr/>
                </p:nvSpPr>
                <p:spPr>
                  <a:xfrm>
                    <a:off x="3593830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1" name="Oval 200"/>
                  <p:cNvSpPr/>
                  <p:nvPr/>
                </p:nvSpPr>
                <p:spPr>
                  <a:xfrm>
                    <a:off x="3820771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2" name="Oval 201"/>
                  <p:cNvSpPr/>
                  <p:nvPr/>
                </p:nvSpPr>
                <p:spPr>
                  <a:xfrm>
                    <a:off x="4045609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3" name="Oval 202"/>
                  <p:cNvSpPr/>
                  <p:nvPr/>
                </p:nvSpPr>
                <p:spPr>
                  <a:xfrm>
                    <a:off x="4270447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4" name="Oval 203"/>
                  <p:cNvSpPr/>
                  <p:nvPr/>
                </p:nvSpPr>
                <p:spPr>
                  <a:xfrm>
                    <a:off x="4501594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59" name="Group 158"/>
                <p:cNvGrpSpPr/>
                <p:nvPr/>
              </p:nvGrpSpPr>
              <p:grpSpPr>
                <a:xfrm>
                  <a:off x="4969256" y="548640"/>
                  <a:ext cx="1714713" cy="1947672"/>
                  <a:chOff x="3136900" y="561340"/>
                  <a:chExt cx="1714713" cy="1947672"/>
                </a:xfrm>
                <a:solidFill>
                  <a:schemeClr val="tx1"/>
                </a:solidFill>
              </p:grpSpPr>
              <p:sp>
                <p:nvSpPr>
                  <p:cNvPr id="161" name="Oval 160"/>
                  <p:cNvSpPr/>
                  <p:nvPr/>
                </p:nvSpPr>
                <p:spPr>
                  <a:xfrm>
                    <a:off x="3136900" y="2390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2" name="Oval 161"/>
                  <p:cNvSpPr/>
                  <p:nvPr/>
                </p:nvSpPr>
                <p:spPr>
                  <a:xfrm>
                    <a:off x="3136900" y="2161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3" name="Oval 162"/>
                  <p:cNvSpPr/>
                  <p:nvPr/>
                </p:nvSpPr>
                <p:spPr>
                  <a:xfrm>
                    <a:off x="3136900" y="1932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4" name="Oval 163"/>
                  <p:cNvSpPr/>
                  <p:nvPr/>
                </p:nvSpPr>
                <p:spPr>
                  <a:xfrm>
                    <a:off x="3136900" y="1704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5" name="Oval 164"/>
                  <p:cNvSpPr/>
                  <p:nvPr/>
                </p:nvSpPr>
                <p:spPr>
                  <a:xfrm>
                    <a:off x="3139948" y="14757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6" name="Oval 165"/>
                  <p:cNvSpPr/>
                  <p:nvPr/>
                </p:nvSpPr>
                <p:spPr>
                  <a:xfrm>
                    <a:off x="3139948" y="1247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7" name="Oval 166"/>
                  <p:cNvSpPr/>
                  <p:nvPr/>
                </p:nvSpPr>
                <p:spPr>
                  <a:xfrm>
                    <a:off x="3139948" y="1018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8" name="Oval 167"/>
                  <p:cNvSpPr/>
                  <p:nvPr/>
                </p:nvSpPr>
                <p:spPr>
                  <a:xfrm>
                    <a:off x="3139948" y="789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9" name="Oval 168"/>
                  <p:cNvSpPr/>
                  <p:nvPr/>
                </p:nvSpPr>
                <p:spPr>
                  <a:xfrm>
                    <a:off x="3139948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0" name="Oval 169"/>
                  <p:cNvSpPr/>
                  <p:nvPr/>
                </p:nvSpPr>
                <p:spPr>
                  <a:xfrm>
                    <a:off x="4732741" y="14757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1" name="Oval 170"/>
                  <p:cNvSpPr/>
                  <p:nvPr/>
                </p:nvSpPr>
                <p:spPr>
                  <a:xfrm>
                    <a:off x="4732741" y="1247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2" name="Oval 171"/>
                  <p:cNvSpPr/>
                  <p:nvPr/>
                </p:nvSpPr>
                <p:spPr>
                  <a:xfrm>
                    <a:off x="4732741" y="1018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3" name="Oval 172"/>
                  <p:cNvSpPr/>
                  <p:nvPr/>
                </p:nvSpPr>
                <p:spPr>
                  <a:xfrm>
                    <a:off x="4732741" y="789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4" name="Oval 173"/>
                  <p:cNvSpPr/>
                  <p:nvPr/>
                </p:nvSpPr>
                <p:spPr>
                  <a:xfrm>
                    <a:off x="4732741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5" name="Oval 174"/>
                  <p:cNvSpPr/>
                  <p:nvPr/>
                </p:nvSpPr>
                <p:spPr>
                  <a:xfrm>
                    <a:off x="3366889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6" name="Oval 175"/>
                  <p:cNvSpPr/>
                  <p:nvPr/>
                </p:nvSpPr>
                <p:spPr>
                  <a:xfrm>
                    <a:off x="3593830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7" name="Oval 176"/>
                  <p:cNvSpPr/>
                  <p:nvPr/>
                </p:nvSpPr>
                <p:spPr>
                  <a:xfrm>
                    <a:off x="3820771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8" name="Oval 177"/>
                  <p:cNvSpPr/>
                  <p:nvPr/>
                </p:nvSpPr>
                <p:spPr>
                  <a:xfrm>
                    <a:off x="4045609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9" name="Oval 178"/>
                  <p:cNvSpPr/>
                  <p:nvPr/>
                </p:nvSpPr>
                <p:spPr>
                  <a:xfrm>
                    <a:off x="4270447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0" name="Oval 179"/>
                  <p:cNvSpPr/>
                  <p:nvPr/>
                </p:nvSpPr>
                <p:spPr>
                  <a:xfrm>
                    <a:off x="4501594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cxnSp>
              <p:nvCxnSpPr>
                <p:cNvPr id="160" name="Straight Arrow Connector 159"/>
                <p:cNvCxnSpPr/>
                <p:nvPr/>
              </p:nvCxnSpPr>
              <p:spPr>
                <a:xfrm>
                  <a:off x="4013200" y="1576150"/>
                  <a:ext cx="5715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8" name="Group 277"/>
            <p:cNvGrpSpPr/>
            <p:nvPr/>
          </p:nvGrpSpPr>
          <p:grpSpPr>
            <a:xfrm>
              <a:off x="1781513" y="1528093"/>
              <a:ext cx="3053431" cy="1236972"/>
              <a:chOff x="5772526" y="1848899"/>
              <a:chExt cx="5068787" cy="2053410"/>
            </a:xfrm>
          </p:grpSpPr>
          <p:sp>
            <p:nvSpPr>
              <p:cNvPr id="279" name="Oval 278"/>
              <p:cNvSpPr/>
              <p:nvPr/>
            </p:nvSpPr>
            <p:spPr>
              <a:xfrm>
                <a:off x="7473268" y="3493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7473268" y="3264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1" name="Oval 280"/>
              <p:cNvSpPr/>
              <p:nvPr/>
            </p:nvSpPr>
            <p:spPr>
              <a:xfrm>
                <a:off x="7473268" y="3036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2" name="Oval 281"/>
              <p:cNvSpPr/>
              <p:nvPr/>
            </p:nvSpPr>
            <p:spPr>
              <a:xfrm>
                <a:off x="7476316" y="28076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3" name="Oval 282"/>
              <p:cNvSpPr/>
              <p:nvPr/>
            </p:nvSpPr>
            <p:spPr>
              <a:xfrm>
                <a:off x="7476316" y="2579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7476316" y="2350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7476316" y="2121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9069109" y="3493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7" name="Oval 286"/>
              <p:cNvSpPr/>
              <p:nvPr/>
            </p:nvSpPr>
            <p:spPr>
              <a:xfrm>
                <a:off x="9069109" y="3264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9069109" y="3036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9069109" y="28076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9069109" y="2579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1" name="Oval 290"/>
              <p:cNvSpPr/>
              <p:nvPr/>
            </p:nvSpPr>
            <p:spPr>
              <a:xfrm>
                <a:off x="9069109" y="2350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2" name="Oval 291"/>
              <p:cNvSpPr/>
              <p:nvPr/>
            </p:nvSpPr>
            <p:spPr>
              <a:xfrm>
                <a:off x="9069109" y="2121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3" name="Oval 292"/>
              <p:cNvSpPr/>
              <p:nvPr/>
            </p:nvSpPr>
            <p:spPr>
              <a:xfrm>
                <a:off x="7703257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7930198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8157139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8381977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7" name="Oval 296"/>
              <p:cNvSpPr/>
              <p:nvPr/>
            </p:nvSpPr>
            <p:spPr>
              <a:xfrm>
                <a:off x="8606815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8" name="Oval 297"/>
              <p:cNvSpPr/>
              <p:nvPr/>
            </p:nvSpPr>
            <p:spPr>
              <a:xfrm>
                <a:off x="8837962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99" name="Group 298"/>
              <p:cNvGrpSpPr/>
              <p:nvPr/>
            </p:nvGrpSpPr>
            <p:grpSpPr>
              <a:xfrm>
                <a:off x="6107416" y="3722005"/>
                <a:ext cx="1253577" cy="118872"/>
                <a:chOff x="1385689" y="701040"/>
                <a:chExt cx="1253577" cy="118872"/>
              </a:xfrm>
            </p:grpSpPr>
            <p:sp>
              <p:nvSpPr>
                <p:cNvPr id="324" name="Oval 323"/>
                <p:cNvSpPr/>
                <p:nvPr/>
              </p:nvSpPr>
              <p:spPr>
                <a:xfrm>
                  <a:off x="1385689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5" name="Oval 324"/>
                <p:cNvSpPr/>
                <p:nvPr/>
              </p:nvSpPr>
              <p:spPr>
                <a:xfrm>
                  <a:off x="1612630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6" name="Oval 325"/>
                <p:cNvSpPr/>
                <p:nvPr/>
              </p:nvSpPr>
              <p:spPr>
                <a:xfrm>
                  <a:off x="1839571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7" name="Oval 326"/>
                <p:cNvSpPr/>
                <p:nvPr/>
              </p:nvSpPr>
              <p:spPr>
                <a:xfrm>
                  <a:off x="2064409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8" name="Oval 327"/>
                <p:cNvSpPr/>
                <p:nvPr/>
              </p:nvSpPr>
              <p:spPr>
                <a:xfrm>
                  <a:off x="2289247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9" name="Oval 328"/>
                <p:cNvSpPr/>
                <p:nvPr/>
              </p:nvSpPr>
              <p:spPr>
                <a:xfrm>
                  <a:off x="2520394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00" name="Oval 299"/>
              <p:cNvSpPr/>
              <p:nvPr/>
            </p:nvSpPr>
            <p:spPr>
              <a:xfrm>
                <a:off x="10663719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1" name="Oval 300"/>
              <p:cNvSpPr/>
              <p:nvPr/>
            </p:nvSpPr>
            <p:spPr>
              <a:xfrm>
                <a:off x="9297867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2" name="Oval 301"/>
              <p:cNvSpPr/>
              <p:nvPr/>
            </p:nvSpPr>
            <p:spPr>
              <a:xfrm>
                <a:off x="9524808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3" name="Oval 302"/>
              <p:cNvSpPr/>
              <p:nvPr/>
            </p:nvSpPr>
            <p:spPr>
              <a:xfrm>
                <a:off x="9751749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Oval 303"/>
              <p:cNvSpPr/>
              <p:nvPr/>
            </p:nvSpPr>
            <p:spPr>
              <a:xfrm>
                <a:off x="9976587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5" name="Oval 304"/>
              <p:cNvSpPr/>
              <p:nvPr/>
            </p:nvSpPr>
            <p:spPr>
              <a:xfrm>
                <a:off x="10201425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6" name="Oval 305"/>
              <p:cNvSpPr/>
              <p:nvPr/>
            </p:nvSpPr>
            <p:spPr>
              <a:xfrm>
                <a:off x="10432572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10603569" y="366198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Oval 307"/>
              <p:cNvSpPr/>
              <p:nvPr/>
            </p:nvSpPr>
            <p:spPr>
              <a:xfrm>
                <a:off x="10714816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Oval 308"/>
              <p:cNvSpPr/>
              <p:nvPr/>
            </p:nvSpPr>
            <p:spPr>
              <a:xfrm>
                <a:off x="9049501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0" name="Oval 309"/>
              <p:cNvSpPr/>
              <p:nvPr/>
            </p:nvSpPr>
            <p:spPr>
              <a:xfrm>
                <a:off x="8989351" y="366198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Oval 310"/>
              <p:cNvSpPr/>
              <p:nvPr/>
            </p:nvSpPr>
            <p:spPr>
              <a:xfrm>
                <a:off x="9100598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Oval 311"/>
              <p:cNvSpPr/>
              <p:nvPr/>
            </p:nvSpPr>
            <p:spPr>
              <a:xfrm>
                <a:off x="9049501" y="1906339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3" name="Oval 312"/>
              <p:cNvSpPr/>
              <p:nvPr/>
            </p:nvSpPr>
            <p:spPr>
              <a:xfrm>
                <a:off x="8991927" y="184889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Oval 313"/>
              <p:cNvSpPr/>
              <p:nvPr/>
            </p:nvSpPr>
            <p:spPr>
              <a:xfrm>
                <a:off x="9100598" y="1955615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Oval 314"/>
              <p:cNvSpPr/>
              <p:nvPr/>
            </p:nvSpPr>
            <p:spPr>
              <a:xfrm>
                <a:off x="7462915" y="1906339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6" name="Oval 315"/>
              <p:cNvSpPr/>
              <p:nvPr/>
            </p:nvSpPr>
            <p:spPr>
              <a:xfrm>
                <a:off x="7402765" y="184889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Oval 316"/>
              <p:cNvSpPr/>
              <p:nvPr/>
            </p:nvSpPr>
            <p:spPr>
              <a:xfrm>
                <a:off x="7514012" y="1955615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Oval 317"/>
              <p:cNvSpPr/>
              <p:nvPr/>
            </p:nvSpPr>
            <p:spPr>
              <a:xfrm>
                <a:off x="7462915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9" name="Oval 318"/>
              <p:cNvSpPr/>
              <p:nvPr/>
            </p:nvSpPr>
            <p:spPr>
              <a:xfrm>
                <a:off x="7405341" y="3664565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Oval 319"/>
              <p:cNvSpPr/>
              <p:nvPr/>
            </p:nvSpPr>
            <p:spPr>
              <a:xfrm>
                <a:off x="7514012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Oval 320"/>
              <p:cNvSpPr/>
              <p:nvPr/>
            </p:nvSpPr>
            <p:spPr>
              <a:xfrm>
                <a:off x="5835764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2" name="Oval 321"/>
              <p:cNvSpPr/>
              <p:nvPr/>
            </p:nvSpPr>
            <p:spPr>
              <a:xfrm>
                <a:off x="5772526" y="3664565"/>
                <a:ext cx="237745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Oval 322"/>
              <p:cNvSpPr/>
              <p:nvPr/>
            </p:nvSpPr>
            <p:spPr>
              <a:xfrm>
                <a:off x="5886861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lum bright="-3000" contrast="42000"/>
            </a:blip>
            <a:stretch>
              <a:fillRect/>
            </a:stretch>
          </p:blipFill>
          <p:spPr>
            <a:xfrm rot="5400000">
              <a:off x="8035433" y="657283"/>
              <a:ext cx="1527048" cy="30824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lum bright="-19000" contrast="42000"/>
            </a:blip>
            <a:stretch>
              <a:fillRect/>
            </a:stretch>
          </p:blipFill>
          <p:spPr>
            <a:xfrm rot="5400000">
              <a:off x="8033971" y="2671620"/>
              <a:ext cx="1527048" cy="3079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31" name="Picture 330"/>
            <p:cNvPicPr>
              <a:picLocks noChangeAspect="1"/>
            </p:cNvPicPr>
            <p:nvPr/>
          </p:nvPicPr>
          <p:blipFill>
            <a:blip r:embed="rId3">
              <a:lum bright="-19000" contrast="42000"/>
            </a:blip>
            <a:stretch>
              <a:fillRect/>
            </a:stretch>
          </p:blipFill>
          <p:spPr>
            <a:xfrm rot="5400000">
              <a:off x="12107098" y="1809761"/>
              <a:ext cx="1527048" cy="3079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58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60" t="43184" r="37064" b="38508"/>
          <a:stretch/>
        </p:blipFill>
        <p:spPr>
          <a:xfrm>
            <a:off x="7100248" y="5008872"/>
            <a:ext cx="2601428" cy="193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3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844867" y="5091314"/>
            <a:ext cx="10149840" cy="2757285"/>
            <a:chOff x="2844867" y="2119511"/>
            <a:chExt cx="10149840" cy="2757285"/>
          </a:xfrm>
        </p:grpSpPr>
        <p:sp>
          <p:nvSpPr>
            <p:cNvPr id="2" name="Rectangle 1"/>
            <p:cNvSpPr/>
            <p:nvPr/>
          </p:nvSpPr>
          <p:spPr>
            <a:xfrm>
              <a:off x="2844867" y="2119511"/>
              <a:ext cx="10149840" cy="2757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2890587" y="2119512"/>
              <a:ext cx="10058400" cy="2643053"/>
              <a:chOff x="2228850" y="543375"/>
              <a:chExt cx="10058400" cy="2643053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8850" y="543375"/>
                <a:ext cx="10058400" cy="2304499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2314575" y="2847874"/>
                <a:ext cx="1330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HectorSLAM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405312" y="2847773"/>
                <a:ext cx="1066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GMapping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229349" y="2847773"/>
                <a:ext cx="1330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KartoSLAM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8519467" y="2847773"/>
                <a:ext cx="1330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CoreSLAM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0781007" y="2847773"/>
                <a:ext cx="1330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LagoSLAM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58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33350" y="914400"/>
            <a:ext cx="8096250" cy="10648950"/>
            <a:chOff x="133350" y="914400"/>
            <a:chExt cx="8096250" cy="10648950"/>
          </a:xfrm>
        </p:grpSpPr>
        <p:sp>
          <p:nvSpPr>
            <p:cNvPr id="4" name="Rectangle 3"/>
            <p:cNvSpPr/>
            <p:nvPr/>
          </p:nvSpPr>
          <p:spPr>
            <a:xfrm>
              <a:off x="133350" y="914400"/>
              <a:ext cx="8096250" cy="10648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97416" y="1086939"/>
              <a:ext cx="7798838" cy="10297749"/>
              <a:chOff x="297416" y="1086939"/>
              <a:chExt cx="7798838" cy="10297749"/>
            </a:xfrm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8210483"/>
                <a:ext cx="6309360" cy="734321"/>
              </a:xfrm>
              <a:prstGeom prst="rect">
                <a:avLst/>
              </a:prstGeom>
            </p:spPr>
          </p:pic>
          <p:grpSp>
            <p:nvGrpSpPr>
              <p:cNvPr id="208" name="Group 4"/>
              <p:cNvGrpSpPr>
                <a:grpSpLocks/>
              </p:cNvGrpSpPr>
              <p:nvPr/>
            </p:nvGrpSpPr>
            <p:grpSpPr bwMode="auto">
              <a:xfrm>
                <a:off x="1436765" y="3808616"/>
                <a:ext cx="3855117" cy="370984"/>
                <a:chOff x="1517" y="820"/>
                <a:chExt cx="2692" cy="259"/>
              </a:xfrm>
            </p:grpSpPr>
            <p:sp>
              <p:nvSpPr>
                <p:cNvPr id="210" name="Rectangle 6"/>
                <p:cNvSpPr>
                  <a:spLocks noChangeArrowheads="1"/>
                </p:cNvSpPr>
                <p:nvPr/>
              </p:nvSpPr>
              <p:spPr bwMode="auto">
                <a:xfrm>
                  <a:off x="1517" y="820"/>
                  <a:ext cx="246" cy="1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1" name="Rectangle 7"/>
                <p:cNvSpPr>
                  <a:spLocks noChangeArrowheads="1"/>
                </p:cNvSpPr>
                <p:nvPr/>
              </p:nvSpPr>
              <p:spPr bwMode="auto">
                <a:xfrm>
                  <a:off x="4102" y="1011"/>
                  <a:ext cx="107" cy="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1002144" y="1437610"/>
                <a:ext cx="6163301" cy="1676573"/>
                <a:chOff x="548904" y="4705581"/>
                <a:chExt cx="3720178" cy="1011982"/>
              </a:xfrm>
            </p:grpSpPr>
            <p:pic>
              <p:nvPicPr>
                <p:cNvPr id="215" name="Picture 21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8904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6" name="Picture 21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8949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7" name="Picture 21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08993" y="4705581"/>
                  <a:ext cx="930045" cy="618902"/>
                </a:xfrm>
                <a:prstGeom prst="rect">
                  <a:avLst/>
                </a:prstGeom>
              </p:spPr>
            </p:pic>
            <p:pic>
              <p:nvPicPr>
                <p:cNvPr id="218" name="Picture 21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9038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9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363692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0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715888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1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3067605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2" name="Picture 221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9" t="50000" r="13502" b="2623"/>
                <a:stretch/>
              </p:blipFill>
              <p:spPr>
                <a:xfrm flipH="1">
                  <a:off x="1088926" y="5398998"/>
                  <a:ext cx="555055" cy="318565"/>
                </a:xfrm>
                <a:prstGeom prst="rect">
                  <a:avLst/>
                </a:prstGeom>
              </p:spPr>
            </p:pic>
          </p:grpSp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5418846"/>
                <a:ext cx="6309360" cy="783832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4309763"/>
                <a:ext cx="6309360" cy="782632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3110166"/>
                <a:ext cx="6309360" cy="803185"/>
              </a:xfrm>
              <a:prstGeom prst="rect">
                <a:avLst/>
              </a:prstGeom>
            </p:spPr>
          </p:pic>
          <p:grpSp>
            <p:nvGrpSpPr>
              <p:cNvPr id="228" name="Group 227"/>
              <p:cNvGrpSpPr/>
              <p:nvPr/>
            </p:nvGrpSpPr>
            <p:grpSpPr>
              <a:xfrm>
                <a:off x="1002144" y="6513180"/>
                <a:ext cx="6163301" cy="1684525"/>
                <a:chOff x="548904" y="4705581"/>
                <a:chExt cx="3720178" cy="1016782"/>
              </a:xfrm>
            </p:grpSpPr>
            <p:pic>
              <p:nvPicPr>
                <p:cNvPr id="231" name="Picture 23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8904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32" name="Picture 23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8949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41" name="Picture 24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08993" y="4705581"/>
                  <a:ext cx="930045" cy="618902"/>
                </a:xfrm>
                <a:prstGeom prst="rect">
                  <a:avLst/>
                </a:prstGeom>
              </p:spPr>
            </p:pic>
            <p:pic>
              <p:nvPicPr>
                <p:cNvPr id="246" name="Picture 24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9038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47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363692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8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715888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9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3067605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0" name="Picture 24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9" t="50000" r="13502" b="2623"/>
                <a:stretch/>
              </p:blipFill>
              <p:spPr>
                <a:xfrm flipH="1">
                  <a:off x="1578505" y="5403798"/>
                  <a:ext cx="555055" cy="318565"/>
                </a:xfrm>
                <a:prstGeom prst="rect">
                  <a:avLst/>
                </a:prstGeom>
              </p:spPr>
            </p:pic>
          </p:grpSp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9324422"/>
                <a:ext cx="6309360" cy="755960"/>
              </a:xfrm>
              <a:prstGeom prst="rect">
                <a:avLst/>
              </a:prstGeom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10406835"/>
                <a:ext cx="6309360" cy="783832"/>
              </a:xfrm>
              <a:prstGeom prst="rect">
                <a:avLst/>
              </a:prstGeom>
            </p:spPr>
          </p:pic>
          <p:sp>
            <p:nvSpPr>
              <p:cNvPr id="261" name="TextBox 260"/>
              <p:cNvSpPr txBox="1"/>
              <p:nvPr/>
            </p:nvSpPr>
            <p:spPr>
              <a:xfrm>
                <a:off x="917611" y="1097572"/>
                <a:ext cx="12427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At time t = 1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62" name="TextBox 261"/>
              <p:cNvSpPr txBox="1"/>
              <p:nvPr/>
            </p:nvSpPr>
            <p:spPr>
              <a:xfrm>
                <a:off x="2495694" y="1086939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Robot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cxnSp>
            <p:nvCxnSpPr>
              <p:cNvPr id="64" name="Straight Arrow Connector 63"/>
              <p:cNvCxnSpPr>
                <a:stCxn id="262" idx="2"/>
                <a:endCxn id="222" idx="0"/>
              </p:cNvCxnSpPr>
              <p:nvPr/>
            </p:nvCxnSpPr>
            <p:spPr>
              <a:xfrm flipH="1">
                <a:off x="2356596" y="1425493"/>
                <a:ext cx="480293" cy="11609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3" name="TextBox 262"/>
              <p:cNvSpPr txBox="1"/>
              <p:nvPr/>
            </p:nvSpPr>
            <p:spPr>
              <a:xfrm>
                <a:off x="5220241" y="1086939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Door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cxnSp>
            <p:nvCxnSpPr>
              <p:cNvPr id="69" name="Straight Arrow Connector 68"/>
              <p:cNvCxnSpPr>
                <a:stCxn id="263" idx="2"/>
              </p:cNvCxnSpPr>
              <p:nvPr/>
            </p:nvCxnSpPr>
            <p:spPr>
              <a:xfrm flipH="1">
                <a:off x="5406090" y="1425493"/>
                <a:ext cx="155346" cy="70208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487340" y="3126962"/>
                    <a:ext cx="5067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3126962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65" name="TextBox 264"/>
                  <p:cNvSpPr txBox="1"/>
                  <p:nvPr/>
                </p:nvSpPr>
                <p:spPr>
                  <a:xfrm>
                    <a:off x="7055155" y="3795819"/>
                    <a:ext cx="18332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265" name="TextBox 2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5" y="3795819"/>
                    <a:ext cx="183320" cy="27699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66" name="TextBox 265"/>
                  <p:cNvSpPr txBox="1"/>
                  <p:nvPr/>
                </p:nvSpPr>
                <p:spPr>
                  <a:xfrm>
                    <a:off x="297416" y="4309763"/>
                    <a:ext cx="6966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266" name="TextBox 2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416" y="4309763"/>
                    <a:ext cx="696666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7895" t="-2222" r="-12281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67" name="TextBox 266"/>
                  <p:cNvSpPr txBox="1"/>
                  <p:nvPr/>
                </p:nvSpPr>
                <p:spPr>
                  <a:xfrm>
                    <a:off x="7055155" y="5000302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267" name="TextBox 2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5" y="5000302"/>
                    <a:ext cx="183319" cy="27699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68" name="TextBox 267"/>
                  <p:cNvSpPr txBox="1"/>
                  <p:nvPr/>
                </p:nvSpPr>
                <p:spPr>
                  <a:xfrm>
                    <a:off x="7055154" y="6129036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268" name="TextBox 26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4" y="6129036"/>
                    <a:ext cx="183319" cy="276999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69" name="TextBox 268"/>
                  <p:cNvSpPr txBox="1"/>
                  <p:nvPr/>
                </p:nvSpPr>
                <p:spPr>
                  <a:xfrm>
                    <a:off x="487340" y="5418846"/>
                    <a:ext cx="5067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269" name="TextBox 26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5418846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5" name="Straight Arrow Connector 84"/>
              <p:cNvCxnSpPr/>
              <p:nvPr/>
            </p:nvCxnSpPr>
            <p:spPr>
              <a:xfrm>
                <a:off x="2495694" y="8321450"/>
                <a:ext cx="85690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72" name="TextBox 271"/>
                  <p:cNvSpPr txBox="1"/>
                  <p:nvPr/>
                </p:nvSpPr>
                <p:spPr>
                  <a:xfrm>
                    <a:off x="487340" y="8210483"/>
                    <a:ext cx="5067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272" name="TextBox 2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8210483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73" name="TextBox 272"/>
                  <p:cNvSpPr txBox="1"/>
                  <p:nvPr/>
                </p:nvSpPr>
                <p:spPr>
                  <a:xfrm>
                    <a:off x="7032628" y="8902271"/>
                    <a:ext cx="18332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273" name="TextBox 27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8902271"/>
                    <a:ext cx="183320" cy="27699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74" name="TextBox 273"/>
                  <p:cNvSpPr txBox="1"/>
                  <p:nvPr/>
                </p:nvSpPr>
                <p:spPr>
                  <a:xfrm>
                    <a:off x="297416" y="9324422"/>
                    <a:ext cx="6966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274" name="TextBox 2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416" y="9324422"/>
                    <a:ext cx="696666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7895" t="-4444" r="-12281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75" name="TextBox 274"/>
                  <p:cNvSpPr txBox="1"/>
                  <p:nvPr/>
                </p:nvSpPr>
                <p:spPr>
                  <a:xfrm>
                    <a:off x="7032628" y="9989914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275" name="TextBox 27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9989914"/>
                    <a:ext cx="183319" cy="276999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76" name="TextBox 275"/>
                  <p:cNvSpPr txBox="1"/>
                  <p:nvPr/>
                </p:nvSpPr>
                <p:spPr>
                  <a:xfrm>
                    <a:off x="7032628" y="11107689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276" name="TextBox 2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11107689"/>
                    <a:ext cx="183319" cy="276999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77" name="TextBox 276"/>
                  <p:cNvSpPr txBox="1"/>
                  <p:nvPr/>
                </p:nvSpPr>
                <p:spPr>
                  <a:xfrm>
                    <a:off x="487340" y="10406835"/>
                    <a:ext cx="5067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277" name="TextBox 2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10406835"/>
                    <a:ext cx="506742" cy="276999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 l="-10843" t="-2174" r="-16867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8" name="TextBox 277"/>
              <p:cNvSpPr txBox="1"/>
              <p:nvPr/>
            </p:nvSpPr>
            <p:spPr>
              <a:xfrm>
                <a:off x="826658" y="6181423"/>
                <a:ext cx="43469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At time t = 2, robot </a:t>
                </a:r>
                <a:r>
                  <a:rPr lang="en-US" sz="1600" dirty="0">
                    <a:latin typeface="Garamond" panose="02020404030301010803" pitchFamily="18" charset="0"/>
                  </a:rPr>
                  <a:t>m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oves </a:t>
                </a:r>
                <a:r>
                  <a:rPr lang="en-US" sz="1600" dirty="0">
                    <a:latin typeface="Garamond" panose="02020404030301010803" pitchFamily="18" charset="0"/>
                  </a:rPr>
                  <a:t>f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orward </a:t>
                </a:r>
                <a:r>
                  <a:rPr lang="en-US" sz="1600" dirty="0">
                    <a:latin typeface="Garamond" panose="02020404030301010803" pitchFamily="18" charset="0"/>
                  </a:rPr>
                  <a:t>s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ome </a:t>
                </a:r>
                <a:r>
                  <a:rPr lang="en-US" sz="1600" dirty="0">
                    <a:latin typeface="Garamond" panose="02020404030301010803" pitchFamily="18" charset="0"/>
                  </a:rPr>
                  <a:t>d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istance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6135121" y="3140454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Belief State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0" name="TextBox 279"/>
              <p:cNvSpPr txBox="1"/>
              <p:nvPr/>
            </p:nvSpPr>
            <p:spPr>
              <a:xfrm>
                <a:off x="6135121" y="5439458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Belief State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1" name="TextBox 280"/>
              <p:cNvSpPr txBox="1"/>
              <p:nvPr/>
            </p:nvSpPr>
            <p:spPr>
              <a:xfrm>
                <a:off x="6135121" y="8195706"/>
                <a:ext cx="19611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Motion Model Update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2" name="TextBox 281"/>
              <p:cNvSpPr txBox="1"/>
              <p:nvPr/>
            </p:nvSpPr>
            <p:spPr>
              <a:xfrm>
                <a:off x="6135121" y="10416814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Belief State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3" name="TextBox 282"/>
              <p:cNvSpPr txBox="1"/>
              <p:nvPr/>
            </p:nvSpPr>
            <p:spPr>
              <a:xfrm>
                <a:off x="6135121" y="9320465"/>
                <a:ext cx="18587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Measurement Model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4" name="TextBox 283"/>
              <p:cNvSpPr txBox="1"/>
              <p:nvPr/>
            </p:nvSpPr>
            <p:spPr>
              <a:xfrm>
                <a:off x="6135121" y="4329775"/>
                <a:ext cx="18587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Measurement Model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5" name="TextBox 284"/>
              <p:cNvSpPr txBox="1"/>
              <p:nvPr/>
            </p:nvSpPr>
            <p:spPr>
              <a:xfrm>
                <a:off x="2548110" y="8359997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d</a:t>
                </a:r>
              </a:p>
            </p:txBody>
          </p:sp>
        </p:grpSp>
      </p:grpSp>
      <p:grpSp>
        <p:nvGrpSpPr>
          <p:cNvPr id="103" name="Group 4"/>
          <p:cNvGrpSpPr>
            <a:grpSpLocks/>
          </p:cNvGrpSpPr>
          <p:nvPr/>
        </p:nvGrpSpPr>
        <p:grpSpPr bwMode="auto">
          <a:xfrm>
            <a:off x="9883716" y="2023221"/>
            <a:ext cx="3978275" cy="879475"/>
            <a:chOff x="1464" y="559"/>
            <a:chExt cx="2778" cy="614"/>
          </a:xfrm>
        </p:grpSpPr>
        <p:pic>
          <p:nvPicPr>
            <p:cNvPr id="104" name="Picture 5" descr="MonteLoc_1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559"/>
              <a:ext cx="2778" cy="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Rectangle 6"/>
            <p:cNvSpPr>
              <a:spLocks noChangeArrowheads="1"/>
            </p:cNvSpPr>
            <p:nvPr/>
          </p:nvSpPr>
          <p:spPr bwMode="auto">
            <a:xfrm>
              <a:off x="1517" y="820"/>
              <a:ext cx="246" cy="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Rectangle 7"/>
            <p:cNvSpPr>
              <a:spLocks noChangeArrowheads="1"/>
            </p:cNvSpPr>
            <p:nvPr/>
          </p:nvSpPr>
          <p:spPr bwMode="auto">
            <a:xfrm>
              <a:off x="4102" y="1011"/>
              <a:ext cx="107" cy="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07" name="Group 8"/>
          <p:cNvGrpSpPr>
            <a:grpSpLocks/>
          </p:cNvGrpSpPr>
          <p:nvPr/>
        </p:nvGrpSpPr>
        <p:grpSpPr bwMode="auto">
          <a:xfrm>
            <a:off x="9883716" y="3102721"/>
            <a:ext cx="3978275" cy="1352550"/>
            <a:chOff x="1464" y="1342"/>
            <a:chExt cx="2778" cy="944"/>
          </a:xfrm>
        </p:grpSpPr>
        <p:pic>
          <p:nvPicPr>
            <p:cNvPr id="108" name="Picture 9" descr="MonteLoc_2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1342"/>
              <a:ext cx="2778" cy="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Rectangle 10"/>
            <p:cNvSpPr>
              <a:spLocks noChangeArrowheads="1"/>
            </p:cNvSpPr>
            <p:nvPr/>
          </p:nvSpPr>
          <p:spPr bwMode="auto">
            <a:xfrm>
              <a:off x="1516" y="1952"/>
              <a:ext cx="247" cy="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Rectangle 11"/>
            <p:cNvSpPr>
              <a:spLocks noChangeArrowheads="1"/>
            </p:cNvSpPr>
            <p:nvPr/>
          </p:nvSpPr>
          <p:spPr bwMode="auto">
            <a:xfrm>
              <a:off x="1516" y="1612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Rectangle 12"/>
            <p:cNvSpPr>
              <a:spLocks noChangeArrowheads="1"/>
            </p:cNvSpPr>
            <p:nvPr/>
          </p:nvSpPr>
          <p:spPr bwMode="auto">
            <a:xfrm>
              <a:off x="4114" y="1814"/>
              <a:ext cx="107" cy="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12" name="Rectangle 13"/>
            <p:cNvSpPr>
              <a:spLocks noChangeArrowheads="1"/>
            </p:cNvSpPr>
            <p:nvPr/>
          </p:nvSpPr>
          <p:spPr bwMode="auto">
            <a:xfrm>
              <a:off x="4109" y="2144"/>
              <a:ext cx="106" cy="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3" name="Group 14"/>
          <p:cNvGrpSpPr>
            <a:grpSpLocks/>
          </p:cNvGrpSpPr>
          <p:nvPr/>
        </p:nvGrpSpPr>
        <p:grpSpPr bwMode="auto">
          <a:xfrm>
            <a:off x="9883716" y="4590209"/>
            <a:ext cx="3978275" cy="990600"/>
            <a:chOff x="1464" y="2467"/>
            <a:chExt cx="2778" cy="692"/>
          </a:xfrm>
        </p:grpSpPr>
        <p:pic>
          <p:nvPicPr>
            <p:cNvPr id="114" name="Picture 15" descr="MonteLoc_3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2467"/>
              <a:ext cx="2778" cy="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Line 16"/>
            <p:cNvSpPr>
              <a:spLocks noChangeShapeType="1"/>
            </p:cNvSpPr>
            <p:nvPr/>
          </p:nvSpPr>
          <p:spPr bwMode="auto">
            <a:xfrm>
              <a:off x="2183" y="2802"/>
              <a:ext cx="257" cy="1"/>
            </a:xfrm>
            <a:prstGeom prst="line">
              <a:avLst/>
            </a:prstGeom>
            <a:noFill/>
            <a:ln w="28575">
              <a:solidFill>
                <a:srgbClr val="32A47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Rectangle 17"/>
            <p:cNvSpPr>
              <a:spLocks noChangeArrowheads="1"/>
            </p:cNvSpPr>
            <p:nvPr/>
          </p:nvSpPr>
          <p:spPr bwMode="auto">
            <a:xfrm>
              <a:off x="1516" y="274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Rectangle 18"/>
            <p:cNvSpPr>
              <a:spLocks noChangeArrowheads="1"/>
            </p:cNvSpPr>
            <p:nvPr/>
          </p:nvSpPr>
          <p:spPr bwMode="auto">
            <a:xfrm>
              <a:off x="4114" y="2929"/>
              <a:ext cx="107" cy="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8" name="Group 19"/>
          <p:cNvGrpSpPr>
            <a:grpSpLocks/>
          </p:cNvGrpSpPr>
          <p:nvPr/>
        </p:nvGrpSpPr>
        <p:grpSpPr bwMode="auto">
          <a:xfrm>
            <a:off x="9886891" y="5639546"/>
            <a:ext cx="3971925" cy="1447800"/>
            <a:chOff x="1424" y="2831"/>
            <a:chExt cx="2502" cy="912"/>
          </a:xfrm>
        </p:grpSpPr>
        <p:pic>
          <p:nvPicPr>
            <p:cNvPr id="119" name="Picture 20" descr="MonteLoc_4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2831"/>
              <a:ext cx="2502" cy="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Rectangle 21"/>
            <p:cNvSpPr>
              <a:spLocks noChangeArrowheads="1"/>
            </p:cNvSpPr>
            <p:nvPr/>
          </p:nvSpPr>
          <p:spPr bwMode="auto">
            <a:xfrm>
              <a:off x="1516" y="3476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Rectangle 22"/>
            <p:cNvSpPr>
              <a:spLocks noChangeArrowheads="1"/>
            </p:cNvSpPr>
            <p:nvPr/>
          </p:nvSpPr>
          <p:spPr bwMode="auto">
            <a:xfrm>
              <a:off x="1451" y="307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Rectangle 23"/>
            <p:cNvSpPr>
              <a:spLocks noChangeArrowheads="1"/>
            </p:cNvSpPr>
            <p:nvPr/>
          </p:nvSpPr>
          <p:spPr bwMode="auto">
            <a:xfrm>
              <a:off x="3795" y="3523"/>
              <a:ext cx="91" cy="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3" name="Rectangle 24"/>
            <p:cNvSpPr>
              <a:spLocks noChangeArrowheads="1"/>
            </p:cNvSpPr>
            <p:nvPr/>
          </p:nvSpPr>
          <p:spPr bwMode="auto">
            <a:xfrm>
              <a:off x="3795" y="3231"/>
              <a:ext cx="91" cy="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4" name="Rectangle 25"/>
            <p:cNvSpPr>
              <a:spLocks noChangeArrowheads="1"/>
            </p:cNvSpPr>
            <p:nvPr/>
          </p:nvSpPr>
          <p:spPr bwMode="auto">
            <a:xfrm>
              <a:off x="1451" y="340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298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171"/>
          <p:cNvGrpSpPr/>
          <p:nvPr/>
        </p:nvGrpSpPr>
        <p:grpSpPr>
          <a:xfrm>
            <a:off x="1483680" y="2146151"/>
            <a:ext cx="6322247" cy="3593357"/>
            <a:chOff x="1483680" y="2146151"/>
            <a:chExt cx="6322247" cy="3593357"/>
          </a:xfrm>
        </p:grpSpPr>
        <p:sp>
          <p:nvSpPr>
            <p:cNvPr id="4" name="Oval 3"/>
            <p:cNvSpPr/>
            <p:nvPr/>
          </p:nvSpPr>
          <p:spPr>
            <a:xfrm>
              <a:off x="4199867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4379061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565581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4713204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190257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427190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595459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710845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014368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516889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>
              <a:stCxn id="4" idx="4"/>
            </p:cNvCxnSpPr>
            <p:nvPr/>
          </p:nvCxnSpPr>
          <p:spPr>
            <a:xfrm>
              <a:off x="4222727" y="2674768"/>
              <a:ext cx="0" cy="7723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6" idx="4"/>
            </p:cNvCxnSpPr>
            <p:nvPr/>
          </p:nvCxnSpPr>
          <p:spPr>
            <a:xfrm>
              <a:off x="4401921" y="2674768"/>
              <a:ext cx="0" cy="7252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7" idx="4"/>
            </p:cNvCxnSpPr>
            <p:nvPr/>
          </p:nvCxnSpPr>
          <p:spPr>
            <a:xfrm>
              <a:off x="4588441" y="2674768"/>
              <a:ext cx="0" cy="60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8" idx="4"/>
            </p:cNvCxnSpPr>
            <p:nvPr/>
          </p:nvCxnSpPr>
          <p:spPr>
            <a:xfrm>
              <a:off x="4736064" y="2674768"/>
              <a:ext cx="0" cy="5053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9" idx="4"/>
            </p:cNvCxnSpPr>
            <p:nvPr/>
          </p:nvCxnSpPr>
          <p:spPr>
            <a:xfrm>
              <a:off x="5213117" y="2674768"/>
              <a:ext cx="0" cy="3017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0" idx="4"/>
            </p:cNvCxnSpPr>
            <p:nvPr/>
          </p:nvCxnSpPr>
          <p:spPr>
            <a:xfrm>
              <a:off x="5450050" y="2674768"/>
              <a:ext cx="0" cy="5120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1" idx="4"/>
            </p:cNvCxnSpPr>
            <p:nvPr/>
          </p:nvCxnSpPr>
          <p:spPr>
            <a:xfrm>
              <a:off x="5618319" y="2674768"/>
              <a:ext cx="0" cy="6949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2" idx="4"/>
            </p:cNvCxnSpPr>
            <p:nvPr/>
          </p:nvCxnSpPr>
          <p:spPr>
            <a:xfrm>
              <a:off x="5733705" y="2674768"/>
              <a:ext cx="0" cy="7715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3" idx="4"/>
            </p:cNvCxnSpPr>
            <p:nvPr/>
          </p:nvCxnSpPr>
          <p:spPr>
            <a:xfrm>
              <a:off x="6037228" y="2674768"/>
              <a:ext cx="0" cy="6217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4" idx="4"/>
            </p:cNvCxnSpPr>
            <p:nvPr/>
          </p:nvCxnSpPr>
          <p:spPr>
            <a:xfrm>
              <a:off x="6539749" y="2674768"/>
              <a:ext cx="0" cy="60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>
              <a:off x="4401054" y="3420784"/>
              <a:ext cx="0" cy="2286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4220752" y="3457360"/>
              <a:ext cx="0" cy="1920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4588151" y="3301912"/>
              <a:ext cx="0" cy="34747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4735775" y="3188827"/>
              <a:ext cx="0" cy="46055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5213406" y="3000160"/>
              <a:ext cx="989" cy="6492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5449758" y="3192184"/>
              <a:ext cx="0" cy="4572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5620923" y="3384208"/>
              <a:ext cx="0" cy="26517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5732361" y="3457360"/>
              <a:ext cx="0" cy="1920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036199" y="3311056"/>
              <a:ext cx="0" cy="338328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6540591" y="3301912"/>
              <a:ext cx="0" cy="34747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>
              <a:off x="4562431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4690055" y="36903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5144537" y="3667473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5404038" y="36903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6014883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6516889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4562431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4704755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704755" y="4046442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5188281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185345" y="4123335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5185345" y="4043771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5426898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5426898" y="4043674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6014883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6516889" y="3959150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Arrow Connector 88"/>
            <p:cNvCxnSpPr>
              <a:stCxn id="65" idx="4"/>
              <a:endCxn id="76" idx="0"/>
            </p:cNvCxnSpPr>
            <p:nvPr/>
          </p:nvCxnSpPr>
          <p:spPr>
            <a:xfrm>
              <a:off x="4585291" y="3758913"/>
              <a:ext cx="0" cy="2002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66" idx="4"/>
            </p:cNvCxnSpPr>
            <p:nvPr/>
          </p:nvCxnSpPr>
          <p:spPr>
            <a:xfrm>
              <a:off x="4735775" y="3781773"/>
              <a:ext cx="0" cy="17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71" idx="4"/>
            </p:cNvCxnSpPr>
            <p:nvPr/>
          </p:nvCxnSpPr>
          <p:spPr>
            <a:xfrm flipH="1">
              <a:off x="5211141" y="3804633"/>
              <a:ext cx="1976" cy="1545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72" idx="4"/>
            </p:cNvCxnSpPr>
            <p:nvPr/>
          </p:nvCxnSpPr>
          <p:spPr>
            <a:xfrm>
              <a:off x="5449758" y="3781773"/>
              <a:ext cx="0" cy="17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73" idx="4"/>
              <a:endCxn id="84" idx="0"/>
            </p:cNvCxnSpPr>
            <p:nvPr/>
          </p:nvCxnSpPr>
          <p:spPr>
            <a:xfrm>
              <a:off x="6037743" y="3758913"/>
              <a:ext cx="0" cy="2002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/>
            <p:cNvSpPr/>
            <p:nvPr/>
          </p:nvSpPr>
          <p:spPr>
            <a:xfrm>
              <a:off x="4562431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4713204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4781495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5188281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5121677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5254885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5426898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5495478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6013339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6516889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Arrow Connector 104"/>
            <p:cNvCxnSpPr>
              <a:endCxn id="106" idx="0"/>
            </p:cNvCxnSpPr>
            <p:nvPr/>
          </p:nvCxnSpPr>
          <p:spPr>
            <a:xfrm>
              <a:off x="4585291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endCxn id="107" idx="0"/>
            </p:cNvCxnSpPr>
            <p:nvPr/>
          </p:nvCxnSpPr>
          <p:spPr>
            <a:xfrm>
              <a:off x="4734411" y="4191915"/>
              <a:ext cx="1653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endCxn id="108" idx="0"/>
            </p:cNvCxnSpPr>
            <p:nvPr/>
          </p:nvCxnSpPr>
          <p:spPr>
            <a:xfrm>
              <a:off x="4734411" y="4191915"/>
              <a:ext cx="69944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endCxn id="110" idx="0"/>
            </p:cNvCxnSpPr>
            <p:nvPr/>
          </p:nvCxnSpPr>
          <p:spPr>
            <a:xfrm flipH="1">
              <a:off x="5144537" y="4191915"/>
              <a:ext cx="66604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endCxn id="109" idx="0"/>
            </p:cNvCxnSpPr>
            <p:nvPr/>
          </p:nvCxnSpPr>
          <p:spPr>
            <a:xfrm>
              <a:off x="5208205" y="4191915"/>
              <a:ext cx="2936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Straight Arrow Connector 1023"/>
            <p:cNvCxnSpPr>
              <a:endCxn id="111" idx="0"/>
            </p:cNvCxnSpPr>
            <p:nvPr/>
          </p:nvCxnSpPr>
          <p:spPr>
            <a:xfrm>
              <a:off x="5208205" y="4191915"/>
              <a:ext cx="6954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Straight Arrow Connector 1029"/>
            <p:cNvCxnSpPr>
              <a:endCxn id="113" idx="0"/>
            </p:cNvCxnSpPr>
            <p:nvPr/>
          </p:nvCxnSpPr>
          <p:spPr>
            <a:xfrm>
              <a:off x="5449758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Straight Arrow Connector 1031"/>
            <p:cNvCxnSpPr>
              <a:endCxn id="114" idx="0"/>
            </p:cNvCxnSpPr>
            <p:nvPr/>
          </p:nvCxnSpPr>
          <p:spPr>
            <a:xfrm>
              <a:off x="5449758" y="4191915"/>
              <a:ext cx="6858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Straight Arrow Connector 1033"/>
            <p:cNvCxnSpPr/>
            <p:nvPr/>
          </p:nvCxnSpPr>
          <p:spPr>
            <a:xfrm>
              <a:off x="6036199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Straight Arrow Connector 1035"/>
            <p:cNvCxnSpPr>
              <a:endCxn id="116" idx="0"/>
            </p:cNvCxnSpPr>
            <p:nvPr/>
          </p:nvCxnSpPr>
          <p:spPr>
            <a:xfrm>
              <a:off x="6539749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Straight Arrow Connector 1063"/>
            <p:cNvCxnSpPr>
              <a:stCxn id="106" idx="4"/>
            </p:cNvCxnSpPr>
            <p:nvPr/>
          </p:nvCxnSpPr>
          <p:spPr>
            <a:xfrm>
              <a:off x="4585291" y="4566858"/>
              <a:ext cx="0" cy="6242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Straight Arrow Connector 1065"/>
            <p:cNvCxnSpPr>
              <a:stCxn id="107" idx="4"/>
            </p:cNvCxnSpPr>
            <p:nvPr/>
          </p:nvCxnSpPr>
          <p:spPr>
            <a:xfrm flipH="1">
              <a:off x="4734411" y="4566858"/>
              <a:ext cx="1653" cy="5004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Straight Arrow Connector 1067"/>
            <p:cNvCxnSpPr>
              <a:stCxn id="108" idx="4"/>
            </p:cNvCxnSpPr>
            <p:nvPr/>
          </p:nvCxnSpPr>
          <p:spPr>
            <a:xfrm>
              <a:off x="4804355" y="4566858"/>
              <a:ext cx="0" cy="4467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0" name="Straight Arrow Connector 1069"/>
            <p:cNvCxnSpPr>
              <a:stCxn id="110" idx="4"/>
            </p:cNvCxnSpPr>
            <p:nvPr/>
          </p:nvCxnSpPr>
          <p:spPr>
            <a:xfrm>
              <a:off x="5144537" y="4566858"/>
              <a:ext cx="0" cy="2502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Straight Arrow Connector 1071"/>
            <p:cNvCxnSpPr>
              <a:stCxn id="109" idx="4"/>
            </p:cNvCxnSpPr>
            <p:nvPr/>
          </p:nvCxnSpPr>
          <p:spPr>
            <a:xfrm flipH="1">
              <a:off x="5208205" y="4566858"/>
              <a:ext cx="2936" cy="2789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4" name="Straight Arrow Connector 1073"/>
            <p:cNvCxnSpPr>
              <a:stCxn id="111" idx="4"/>
            </p:cNvCxnSpPr>
            <p:nvPr/>
          </p:nvCxnSpPr>
          <p:spPr>
            <a:xfrm flipH="1">
              <a:off x="5269306" y="4566858"/>
              <a:ext cx="8439" cy="3121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6" name="Straight Arrow Connector 1075"/>
            <p:cNvCxnSpPr>
              <a:stCxn id="113" idx="4"/>
            </p:cNvCxnSpPr>
            <p:nvPr/>
          </p:nvCxnSpPr>
          <p:spPr>
            <a:xfrm flipH="1">
              <a:off x="5442992" y="4566858"/>
              <a:ext cx="6766" cy="4467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Straight Arrow Connector 1077"/>
            <p:cNvCxnSpPr>
              <a:stCxn id="114" idx="4"/>
            </p:cNvCxnSpPr>
            <p:nvPr/>
          </p:nvCxnSpPr>
          <p:spPr>
            <a:xfrm flipH="1">
              <a:off x="5508952" y="4566858"/>
              <a:ext cx="9386" cy="5290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Straight Arrow Connector 1079"/>
            <p:cNvCxnSpPr>
              <a:stCxn id="115" idx="4"/>
            </p:cNvCxnSpPr>
            <p:nvPr/>
          </p:nvCxnSpPr>
          <p:spPr>
            <a:xfrm>
              <a:off x="6036199" y="4566858"/>
              <a:ext cx="0" cy="6651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2" name="Straight Arrow Connector 1081"/>
            <p:cNvCxnSpPr>
              <a:stCxn id="116" idx="4"/>
            </p:cNvCxnSpPr>
            <p:nvPr/>
          </p:nvCxnSpPr>
          <p:spPr>
            <a:xfrm>
              <a:off x="6539749" y="4566858"/>
              <a:ext cx="0" cy="5890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/>
            <p:cNvSpPr/>
            <p:nvPr/>
          </p:nvSpPr>
          <p:spPr>
            <a:xfrm>
              <a:off x="4711145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4781495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5097577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5164122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5228364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5419554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5484461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6516889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7" name="Straight Arrow Connector 1086"/>
            <p:cNvCxnSpPr>
              <a:stCxn id="74" idx="4"/>
              <a:endCxn id="86" idx="0"/>
            </p:cNvCxnSpPr>
            <p:nvPr/>
          </p:nvCxnSpPr>
          <p:spPr>
            <a:xfrm>
              <a:off x="6539749" y="3758913"/>
              <a:ext cx="0" cy="2002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>
              <a:off x="4585291" y="5191123"/>
              <a:ext cx="0" cy="32004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4734005" y="5092063"/>
              <a:ext cx="0" cy="4191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>
              <a:off x="4804355" y="5017316"/>
              <a:ext cx="0" cy="49384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5143297" y="4834507"/>
              <a:ext cx="0" cy="67665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>
              <a:off x="5206255" y="4816219"/>
              <a:ext cx="7175" cy="69494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>
              <a:off x="5274084" y="4889371"/>
              <a:ext cx="0" cy="6217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>
              <a:off x="5442414" y="5053963"/>
              <a:ext cx="0" cy="4572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>
              <a:off x="5507321" y="5117971"/>
              <a:ext cx="0" cy="3931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 flipH="1">
              <a:off x="6035592" y="5231967"/>
              <a:ext cx="0" cy="27919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>
              <a:off x="6539749" y="5181979"/>
              <a:ext cx="0" cy="32918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TextBox 228"/>
            <p:cNvSpPr txBox="1"/>
            <p:nvPr/>
          </p:nvSpPr>
          <p:spPr>
            <a:xfrm>
              <a:off x="1822254" y="2475159"/>
              <a:ext cx="16498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Unweighted Measure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1731291" y="3284313"/>
              <a:ext cx="17470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Compute Importance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/>
                <p:cNvSpPr txBox="1"/>
                <p:nvPr/>
              </p:nvSpPr>
              <p:spPr>
                <a:xfrm>
                  <a:off x="2166530" y="3582611"/>
                  <a:ext cx="135319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6530" y="3582611"/>
                  <a:ext cx="1353191" cy="21544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802" r="-450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3" name="TextBox 232"/>
            <p:cNvSpPr txBox="1"/>
            <p:nvPr/>
          </p:nvSpPr>
          <p:spPr>
            <a:xfrm>
              <a:off x="1483680" y="3536444"/>
              <a:ext cx="7407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Weights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2493494" y="3870468"/>
              <a:ext cx="9848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Resampling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1919552" y="4384253"/>
              <a:ext cx="15472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Distribute Particles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1902310" y="5421595"/>
              <a:ext cx="6884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Predict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TextBox 236"/>
                <p:cNvSpPr txBox="1"/>
                <p:nvPr/>
              </p:nvSpPr>
              <p:spPr>
                <a:xfrm>
                  <a:off x="2522175" y="5467762"/>
                  <a:ext cx="97789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7" name="TextBox 2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2175" y="5467762"/>
                  <a:ext cx="977896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375" r="-562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/>
                <p:cNvSpPr txBox="1"/>
                <p:nvPr/>
              </p:nvSpPr>
              <p:spPr>
                <a:xfrm>
                  <a:off x="3417843" y="2198378"/>
                  <a:ext cx="132215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=1, ⋯,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8" name="TextBox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7843" y="2198378"/>
                  <a:ext cx="1322157" cy="21544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226" r="-2304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9" name="TextBox 238"/>
            <p:cNvSpPr txBox="1"/>
            <p:nvPr/>
          </p:nvSpPr>
          <p:spPr>
            <a:xfrm>
              <a:off x="4661730" y="2146151"/>
              <a:ext cx="769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p</a:t>
              </a:r>
              <a:r>
                <a:rPr lang="en-US" sz="1400" dirty="0" smtClean="0">
                  <a:latin typeface="Garamond" panose="02020404030301010803" pitchFamily="18" charset="0"/>
                </a:rPr>
                <a:t>articles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TextBox 239"/>
                <p:cNvSpPr txBox="1"/>
                <p:nvPr/>
              </p:nvSpPr>
              <p:spPr>
                <a:xfrm>
                  <a:off x="6811231" y="2458928"/>
                  <a:ext cx="931922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0" name="TextBox 2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2458928"/>
                  <a:ext cx="931922" cy="32047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TextBox 241"/>
                <p:cNvSpPr txBox="1"/>
                <p:nvPr/>
              </p:nvSpPr>
              <p:spPr>
                <a:xfrm>
                  <a:off x="6811231" y="3522702"/>
                  <a:ext cx="994696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2" name="TextBox 2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3522702"/>
                  <a:ext cx="994696" cy="32047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2454"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TextBox 242"/>
                <p:cNvSpPr txBox="1"/>
                <p:nvPr/>
              </p:nvSpPr>
              <p:spPr>
                <a:xfrm>
                  <a:off x="6811231" y="3856144"/>
                  <a:ext cx="931922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3" name="TextBox 2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3856144"/>
                  <a:ext cx="931922" cy="32047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TextBox 243"/>
                <p:cNvSpPr txBox="1"/>
                <p:nvPr/>
              </p:nvSpPr>
              <p:spPr>
                <a:xfrm>
                  <a:off x="6811231" y="4377906"/>
                  <a:ext cx="851130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4" name="TextBox 2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4377906"/>
                  <a:ext cx="851130" cy="32047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TextBox 244"/>
                <p:cNvSpPr txBox="1"/>
                <p:nvPr/>
              </p:nvSpPr>
              <p:spPr>
                <a:xfrm>
                  <a:off x="6811231" y="5419036"/>
                  <a:ext cx="843949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5" name="TextBox 2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5419036"/>
                  <a:ext cx="843949" cy="32047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10072" b="-18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6" name="Freeform 165"/>
            <p:cNvSpPr/>
            <p:nvPr/>
          </p:nvSpPr>
          <p:spPr>
            <a:xfrm>
              <a:off x="3630793" y="4824533"/>
              <a:ext cx="3720149" cy="554641"/>
            </a:xfrm>
            <a:custGeom>
              <a:avLst/>
              <a:gdLst>
                <a:gd name="connsiteX0" fmla="*/ 0 w 3720149"/>
                <a:gd name="connsiteY0" fmla="*/ 554641 h 554641"/>
                <a:gd name="connsiteX1" fmla="*/ 518260 w 3720149"/>
                <a:gd name="connsiteY1" fmla="*/ 527834 h 554641"/>
                <a:gd name="connsiteX2" fmla="*/ 783346 w 3720149"/>
                <a:gd name="connsiteY2" fmla="*/ 462307 h 554641"/>
                <a:gd name="connsiteX3" fmla="*/ 1006734 w 3720149"/>
                <a:gd name="connsiteY3" fmla="*/ 340189 h 554641"/>
                <a:gd name="connsiteX4" fmla="*/ 1298627 w 3720149"/>
                <a:gd name="connsiteY4" fmla="*/ 101909 h 554641"/>
                <a:gd name="connsiteX5" fmla="*/ 1444574 w 3720149"/>
                <a:gd name="connsiteY5" fmla="*/ 15532 h 554641"/>
                <a:gd name="connsiteX6" fmla="*/ 1530950 w 3720149"/>
                <a:gd name="connsiteY6" fmla="*/ 6597 h 554641"/>
                <a:gd name="connsiteX7" fmla="*/ 1682854 w 3720149"/>
                <a:gd name="connsiteY7" fmla="*/ 87016 h 554641"/>
                <a:gd name="connsiteX8" fmla="*/ 2004532 w 3720149"/>
                <a:gd name="connsiteY8" fmla="*/ 432522 h 554641"/>
                <a:gd name="connsiteX9" fmla="*/ 2105801 w 3720149"/>
                <a:gd name="connsiteY9" fmla="*/ 512942 h 554641"/>
                <a:gd name="connsiteX10" fmla="*/ 2216006 w 3720149"/>
                <a:gd name="connsiteY10" fmla="*/ 527834 h 554641"/>
                <a:gd name="connsiteX11" fmla="*/ 2344081 w 3720149"/>
                <a:gd name="connsiteY11" fmla="*/ 471243 h 554641"/>
                <a:gd name="connsiteX12" fmla="*/ 2597254 w 3720149"/>
                <a:gd name="connsiteY12" fmla="*/ 232963 h 554641"/>
                <a:gd name="connsiteX13" fmla="*/ 2683630 w 3720149"/>
                <a:gd name="connsiteY13" fmla="*/ 173393 h 554641"/>
                <a:gd name="connsiteX14" fmla="*/ 2755114 w 3720149"/>
                <a:gd name="connsiteY14" fmla="*/ 179350 h 554641"/>
                <a:gd name="connsiteX15" fmla="*/ 2883190 w 3720149"/>
                <a:gd name="connsiteY15" fmla="*/ 331253 h 554641"/>
                <a:gd name="connsiteX16" fmla="*/ 3044029 w 3720149"/>
                <a:gd name="connsiteY16" fmla="*/ 456350 h 554641"/>
                <a:gd name="connsiteX17" fmla="*/ 3181040 w 3720149"/>
                <a:gd name="connsiteY17" fmla="*/ 518899 h 554641"/>
                <a:gd name="connsiteX18" fmla="*/ 3380600 w 3720149"/>
                <a:gd name="connsiteY18" fmla="*/ 527834 h 554641"/>
                <a:gd name="connsiteX19" fmla="*/ 3538460 w 3720149"/>
                <a:gd name="connsiteY19" fmla="*/ 471243 h 554641"/>
                <a:gd name="connsiteX20" fmla="*/ 3609944 w 3720149"/>
                <a:gd name="connsiteY20" fmla="*/ 468264 h 554641"/>
                <a:gd name="connsiteX21" fmla="*/ 3720149 w 3720149"/>
                <a:gd name="connsiteY21" fmla="*/ 539748 h 55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20149" h="554641">
                  <a:moveTo>
                    <a:pt x="0" y="554641"/>
                  </a:moveTo>
                  <a:cubicBezTo>
                    <a:pt x="193851" y="548932"/>
                    <a:pt x="387702" y="543223"/>
                    <a:pt x="518260" y="527834"/>
                  </a:cubicBezTo>
                  <a:cubicBezTo>
                    <a:pt x="648818" y="512445"/>
                    <a:pt x="701934" y="493581"/>
                    <a:pt x="783346" y="462307"/>
                  </a:cubicBezTo>
                  <a:cubicBezTo>
                    <a:pt x="864758" y="431033"/>
                    <a:pt x="920854" y="400255"/>
                    <a:pt x="1006734" y="340189"/>
                  </a:cubicBezTo>
                  <a:cubicBezTo>
                    <a:pt x="1092614" y="280123"/>
                    <a:pt x="1225654" y="156018"/>
                    <a:pt x="1298627" y="101909"/>
                  </a:cubicBezTo>
                  <a:cubicBezTo>
                    <a:pt x="1371600" y="47800"/>
                    <a:pt x="1405854" y="31417"/>
                    <a:pt x="1444574" y="15532"/>
                  </a:cubicBezTo>
                  <a:cubicBezTo>
                    <a:pt x="1483294" y="-353"/>
                    <a:pt x="1491237" y="-5317"/>
                    <a:pt x="1530950" y="6597"/>
                  </a:cubicBezTo>
                  <a:cubicBezTo>
                    <a:pt x="1570663" y="18511"/>
                    <a:pt x="1603924" y="16029"/>
                    <a:pt x="1682854" y="87016"/>
                  </a:cubicBezTo>
                  <a:cubicBezTo>
                    <a:pt x="1761784" y="158003"/>
                    <a:pt x="1934041" y="361534"/>
                    <a:pt x="2004532" y="432522"/>
                  </a:cubicBezTo>
                  <a:cubicBezTo>
                    <a:pt x="2075023" y="503510"/>
                    <a:pt x="2070555" y="497057"/>
                    <a:pt x="2105801" y="512942"/>
                  </a:cubicBezTo>
                  <a:cubicBezTo>
                    <a:pt x="2141047" y="528827"/>
                    <a:pt x="2176293" y="534784"/>
                    <a:pt x="2216006" y="527834"/>
                  </a:cubicBezTo>
                  <a:cubicBezTo>
                    <a:pt x="2255719" y="520884"/>
                    <a:pt x="2280540" y="520388"/>
                    <a:pt x="2344081" y="471243"/>
                  </a:cubicBezTo>
                  <a:cubicBezTo>
                    <a:pt x="2407622" y="422098"/>
                    <a:pt x="2540663" y="282605"/>
                    <a:pt x="2597254" y="232963"/>
                  </a:cubicBezTo>
                  <a:cubicBezTo>
                    <a:pt x="2653845" y="183321"/>
                    <a:pt x="2657320" y="182328"/>
                    <a:pt x="2683630" y="173393"/>
                  </a:cubicBezTo>
                  <a:cubicBezTo>
                    <a:pt x="2709940" y="164458"/>
                    <a:pt x="2721854" y="153040"/>
                    <a:pt x="2755114" y="179350"/>
                  </a:cubicBezTo>
                  <a:cubicBezTo>
                    <a:pt x="2788374" y="205660"/>
                    <a:pt x="2835038" y="285086"/>
                    <a:pt x="2883190" y="331253"/>
                  </a:cubicBezTo>
                  <a:cubicBezTo>
                    <a:pt x="2931342" y="377420"/>
                    <a:pt x="2994387" y="425076"/>
                    <a:pt x="3044029" y="456350"/>
                  </a:cubicBezTo>
                  <a:cubicBezTo>
                    <a:pt x="3093671" y="487624"/>
                    <a:pt x="3124945" y="506985"/>
                    <a:pt x="3181040" y="518899"/>
                  </a:cubicBezTo>
                  <a:cubicBezTo>
                    <a:pt x="3237135" y="530813"/>
                    <a:pt x="3321030" y="535777"/>
                    <a:pt x="3380600" y="527834"/>
                  </a:cubicBezTo>
                  <a:cubicBezTo>
                    <a:pt x="3440170" y="519891"/>
                    <a:pt x="3500236" y="481171"/>
                    <a:pt x="3538460" y="471243"/>
                  </a:cubicBezTo>
                  <a:cubicBezTo>
                    <a:pt x="3576684" y="461315"/>
                    <a:pt x="3579662" y="456846"/>
                    <a:pt x="3609944" y="468264"/>
                  </a:cubicBezTo>
                  <a:cubicBezTo>
                    <a:pt x="3640226" y="479682"/>
                    <a:pt x="3709724" y="529820"/>
                    <a:pt x="3720149" y="539748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reeform 168"/>
            <p:cNvSpPr/>
            <p:nvPr/>
          </p:nvSpPr>
          <p:spPr>
            <a:xfrm>
              <a:off x="3627815" y="2948059"/>
              <a:ext cx="3723127" cy="536788"/>
            </a:xfrm>
            <a:custGeom>
              <a:avLst/>
              <a:gdLst>
                <a:gd name="connsiteX0" fmla="*/ 0 w 3723127"/>
                <a:gd name="connsiteY0" fmla="*/ 536788 h 536788"/>
                <a:gd name="connsiteX1" fmla="*/ 476560 w 3723127"/>
                <a:gd name="connsiteY1" fmla="*/ 512960 h 536788"/>
                <a:gd name="connsiteX2" fmla="*/ 777389 w 3723127"/>
                <a:gd name="connsiteY2" fmla="*/ 450411 h 536788"/>
                <a:gd name="connsiteX3" fmla="*/ 1247992 w 3723127"/>
                <a:gd name="connsiteY3" fmla="*/ 128733 h 536788"/>
                <a:gd name="connsiteX4" fmla="*/ 1376068 w 3723127"/>
                <a:gd name="connsiteY4" fmla="*/ 33421 h 536788"/>
                <a:gd name="connsiteX5" fmla="*/ 1477337 w 3723127"/>
                <a:gd name="connsiteY5" fmla="*/ 658 h 536788"/>
                <a:gd name="connsiteX6" fmla="*/ 1584563 w 3723127"/>
                <a:gd name="connsiteY6" fmla="*/ 30443 h 536788"/>
                <a:gd name="connsiteX7" fmla="*/ 1796036 w 3723127"/>
                <a:gd name="connsiteY7" fmla="*/ 218088 h 536788"/>
                <a:gd name="connsiteX8" fmla="*/ 1989639 w 3723127"/>
                <a:gd name="connsiteY8" fmla="*/ 429562 h 536788"/>
                <a:gd name="connsiteX9" fmla="*/ 2102822 w 3723127"/>
                <a:gd name="connsiteY9" fmla="*/ 501046 h 536788"/>
                <a:gd name="connsiteX10" fmla="*/ 2233876 w 3723127"/>
                <a:gd name="connsiteY10" fmla="*/ 501046 h 536788"/>
                <a:gd name="connsiteX11" fmla="*/ 2347059 w 3723127"/>
                <a:gd name="connsiteY11" fmla="*/ 420626 h 536788"/>
                <a:gd name="connsiteX12" fmla="*/ 2493006 w 3723127"/>
                <a:gd name="connsiteY12" fmla="*/ 227024 h 536788"/>
                <a:gd name="connsiteX13" fmla="*/ 2567468 w 3723127"/>
                <a:gd name="connsiteY13" fmla="*/ 179368 h 536788"/>
                <a:gd name="connsiteX14" fmla="*/ 2638952 w 3723127"/>
                <a:gd name="connsiteY14" fmla="*/ 179368 h 536788"/>
                <a:gd name="connsiteX15" fmla="*/ 2775964 w 3723127"/>
                <a:gd name="connsiteY15" fmla="*/ 250852 h 536788"/>
                <a:gd name="connsiteX16" fmla="*/ 3014244 w 3723127"/>
                <a:gd name="connsiteY16" fmla="*/ 414669 h 536788"/>
                <a:gd name="connsiteX17" fmla="*/ 3139341 w 3723127"/>
                <a:gd name="connsiteY17" fmla="*/ 471261 h 536788"/>
                <a:gd name="connsiteX18" fmla="*/ 3300180 w 3723127"/>
                <a:gd name="connsiteY18" fmla="*/ 504024 h 536788"/>
                <a:gd name="connsiteX19" fmla="*/ 3723127 w 3723127"/>
                <a:gd name="connsiteY19" fmla="*/ 518917 h 53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3127" h="536788">
                  <a:moveTo>
                    <a:pt x="0" y="536788"/>
                  </a:moveTo>
                  <a:cubicBezTo>
                    <a:pt x="173497" y="532072"/>
                    <a:pt x="346995" y="527356"/>
                    <a:pt x="476560" y="512960"/>
                  </a:cubicBezTo>
                  <a:cubicBezTo>
                    <a:pt x="606125" y="498564"/>
                    <a:pt x="648817" y="514449"/>
                    <a:pt x="777389" y="450411"/>
                  </a:cubicBezTo>
                  <a:cubicBezTo>
                    <a:pt x="905961" y="386373"/>
                    <a:pt x="1148212" y="198231"/>
                    <a:pt x="1247992" y="128733"/>
                  </a:cubicBezTo>
                  <a:cubicBezTo>
                    <a:pt x="1347772" y="59235"/>
                    <a:pt x="1337844" y="54767"/>
                    <a:pt x="1376068" y="33421"/>
                  </a:cubicBezTo>
                  <a:cubicBezTo>
                    <a:pt x="1414292" y="12075"/>
                    <a:pt x="1442588" y="1154"/>
                    <a:pt x="1477337" y="658"/>
                  </a:cubicBezTo>
                  <a:cubicBezTo>
                    <a:pt x="1512086" y="162"/>
                    <a:pt x="1531447" y="-5795"/>
                    <a:pt x="1584563" y="30443"/>
                  </a:cubicBezTo>
                  <a:cubicBezTo>
                    <a:pt x="1637679" y="66681"/>
                    <a:pt x="1728523" y="151568"/>
                    <a:pt x="1796036" y="218088"/>
                  </a:cubicBezTo>
                  <a:cubicBezTo>
                    <a:pt x="1863549" y="284608"/>
                    <a:pt x="1938508" y="382402"/>
                    <a:pt x="1989639" y="429562"/>
                  </a:cubicBezTo>
                  <a:cubicBezTo>
                    <a:pt x="2040770" y="476722"/>
                    <a:pt x="2062116" y="489132"/>
                    <a:pt x="2102822" y="501046"/>
                  </a:cubicBezTo>
                  <a:cubicBezTo>
                    <a:pt x="2143528" y="512960"/>
                    <a:pt x="2193170" y="514449"/>
                    <a:pt x="2233876" y="501046"/>
                  </a:cubicBezTo>
                  <a:cubicBezTo>
                    <a:pt x="2274582" y="487643"/>
                    <a:pt x="2303871" y="466296"/>
                    <a:pt x="2347059" y="420626"/>
                  </a:cubicBezTo>
                  <a:cubicBezTo>
                    <a:pt x="2390247" y="374956"/>
                    <a:pt x="2456271" y="267234"/>
                    <a:pt x="2493006" y="227024"/>
                  </a:cubicBezTo>
                  <a:cubicBezTo>
                    <a:pt x="2529741" y="186814"/>
                    <a:pt x="2543144" y="187311"/>
                    <a:pt x="2567468" y="179368"/>
                  </a:cubicBezTo>
                  <a:cubicBezTo>
                    <a:pt x="2591792" y="171425"/>
                    <a:pt x="2604203" y="167454"/>
                    <a:pt x="2638952" y="179368"/>
                  </a:cubicBezTo>
                  <a:cubicBezTo>
                    <a:pt x="2673701" y="191282"/>
                    <a:pt x="2713415" y="211635"/>
                    <a:pt x="2775964" y="250852"/>
                  </a:cubicBezTo>
                  <a:cubicBezTo>
                    <a:pt x="2838513" y="290069"/>
                    <a:pt x="2953681" y="377934"/>
                    <a:pt x="3014244" y="414669"/>
                  </a:cubicBezTo>
                  <a:cubicBezTo>
                    <a:pt x="3074807" y="451404"/>
                    <a:pt x="3091685" y="456368"/>
                    <a:pt x="3139341" y="471261"/>
                  </a:cubicBezTo>
                  <a:cubicBezTo>
                    <a:pt x="3186997" y="486153"/>
                    <a:pt x="3202883" y="496081"/>
                    <a:pt x="3300180" y="504024"/>
                  </a:cubicBezTo>
                  <a:cubicBezTo>
                    <a:pt x="3397477" y="511967"/>
                    <a:pt x="3560302" y="515442"/>
                    <a:pt x="3723127" y="518917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0" name="Picture 8" descr="http://www.juergenwiki.de/work/wiki/lib/exe/fetch.php?w=650&amp;tok=490cc1&amp;media=public:particle_filter_visualizatio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566" y="1345277"/>
            <a:ext cx="6191250" cy="478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61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ocal_pl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650" y="3298842"/>
            <a:ext cx="714375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" name="Group 103"/>
          <p:cNvGrpSpPr/>
          <p:nvPr/>
        </p:nvGrpSpPr>
        <p:grpSpPr>
          <a:xfrm>
            <a:off x="1669209" y="3524249"/>
            <a:ext cx="5536756" cy="3982880"/>
            <a:chOff x="1669209" y="3524249"/>
            <a:chExt cx="5536756" cy="3982880"/>
          </a:xfrm>
        </p:grpSpPr>
        <p:cxnSp>
          <p:nvCxnSpPr>
            <p:cNvPr id="46" name="Straight Connector 45"/>
            <p:cNvCxnSpPr/>
            <p:nvPr/>
          </p:nvCxnSpPr>
          <p:spPr>
            <a:xfrm flipV="1">
              <a:off x="3956528" y="3524249"/>
              <a:ext cx="0" cy="292731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1669209" y="3687961"/>
              <a:ext cx="228600" cy="3281497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064507" y="5216090"/>
              <a:ext cx="1141458" cy="240182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050678" y="4307866"/>
              <a:ext cx="222207" cy="1138194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89"/>
            <p:cNvSpPr/>
            <p:nvPr/>
          </p:nvSpPr>
          <p:spPr>
            <a:xfrm>
              <a:off x="2861043" y="3811060"/>
              <a:ext cx="1102124" cy="2642223"/>
            </a:xfrm>
            <a:custGeom>
              <a:avLst/>
              <a:gdLst>
                <a:gd name="connsiteX0" fmla="*/ 1234159 w 1234159"/>
                <a:gd name="connsiteY0" fmla="*/ 2496368 h 2496368"/>
                <a:gd name="connsiteX1" fmla="*/ 1032206 w 1234159"/>
                <a:gd name="connsiteY1" fmla="*/ 1688555 h 2496368"/>
                <a:gd name="connsiteX2" fmla="*/ 645129 w 1234159"/>
                <a:gd name="connsiteY2" fmla="*/ 768545 h 2496368"/>
                <a:gd name="connsiteX3" fmla="*/ 0 w 1234159"/>
                <a:gd name="connsiteY3" fmla="*/ 0 h 249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159" h="2496368">
                  <a:moveTo>
                    <a:pt x="1234159" y="2496368"/>
                  </a:moveTo>
                  <a:cubicBezTo>
                    <a:pt x="1182268" y="2236447"/>
                    <a:pt x="1130378" y="1976526"/>
                    <a:pt x="1032206" y="1688555"/>
                  </a:cubicBezTo>
                  <a:cubicBezTo>
                    <a:pt x="934034" y="1400584"/>
                    <a:pt x="817163" y="1049971"/>
                    <a:pt x="645129" y="768545"/>
                  </a:cubicBezTo>
                  <a:cubicBezTo>
                    <a:pt x="473095" y="487119"/>
                    <a:pt x="236547" y="243559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Freeform 571"/>
            <p:cNvSpPr/>
            <p:nvPr/>
          </p:nvSpPr>
          <p:spPr>
            <a:xfrm flipH="1">
              <a:off x="3948216" y="3810667"/>
              <a:ext cx="1106424" cy="2642616"/>
            </a:xfrm>
            <a:custGeom>
              <a:avLst/>
              <a:gdLst>
                <a:gd name="connsiteX0" fmla="*/ 1234159 w 1234159"/>
                <a:gd name="connsiteY0" fmla="*/ 2496368 h 2496368"/>
                <a:gd name="connsiteX1" fmla="*/ 1032206 w 1234159"/>
                <a:gd name="connsiteY1" fmla="*/ 1688555 h 2496368"/>
                <a:gd name="connsiteX2" fmla="*/ 645129 w 1234159"/>
                <a:gd name="connsiteY2" fmla="*/ 768545 h 2496368"/>
                <a:gd name="connsiteX3" fmla="*/ 0 w 1234159"/>
                <a:gd name="connsiteY3" fmla="*/ 0 h 249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159" h="2496368">
                  <a:moveTo>
                    <a:pt x="1234159" y="2496368"/>
                  </a:moveTo>
                  <a:cubicBezTo>
                    <a:pt x="1182268" y="2236447"/>
                    <a:pt x="1130378" y="1976526"/>
                    <a:pt x="1032206" y="1688555"/>
                  </a:cubicBezTo>
                  <a:cubicBezTo>
                    <a:pt x="934034" y="1400584"/>
                    <a:pt x="817163" y="1049971"/>
                    <a:pt x="645129" y="768545"/>
                  </a:cubicBezTo>
                  <a:cubicBezTo>
                    <a:pt x="473095" y="487119"/>
                    <a:pt x="236547" y="243559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/>
            <p:cNvSpPr/>
            <p:nvPr/>
          </p:nvSpPr>
          <p:spPr>
            <a:xfrm>
              <a:off x="3332231" y="3524959"/>
              <a:ext cx="630936" cy="2928324"/>
            </a:xfrm>
            <a:custGeom>
              <a:avLst/>
              <a:gdLst>
                <a:gd name="connsiteX0" fmla="*/ 617079 w 617079"/>
                <a:gd name="connsiteY0" fmla="*/ 2928324 h 2928324"/>
                <a:gd name="connsiteX1" fmla="*/ 555371 w 617079"/>
                <a:gd name="connsiteY1" fmla="*/ 1710994 h 2928324"/>
                <a:gd name="connsiteX2" fmla="*/ 420736 w 617079"/>
                <a:gd name="connsiteY2" fmla="*/ 925619 h 2928324"/>
                <a:gd name="connsiteX3" fmla="*/ 0 w 617079"/>
                <a:gd name="connsiteY3" fmla="*/ 0 h 292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079" h="2928324">
                  <a:moveTo>
                    <a:pt x="617079" y="2928324"/>
                  </a:moveTo>
                  <a:cubicBezTo>
                    <a:pt x="602587" y="2486551"/>
                    <a:pt x="588095" y="2044778"/>
                    <a:pt x="555371" y="1710994"/>
                  </a:cubicBezTo>
                  <a:cubicBezTo>
                    <a:pt x="522647" y="1377210"/>
                    <a:pt x="513298" y="1210785"/>
                    <a:pt x="420736" y="925619"/>
                  </a:cubicBezTo>
                  <a:cubicBezTo>
                    <a:pt x="328174" y="640453"/>
                    <a:pt x="97237" y="175774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Freeform 573"/>
            <p:cNvSpPr/>
            <p:nvPr/>
          </p:nvSpPr>
          <p:spPr>
            <a:xfrm flipH="1">
              <a:off x="3948216" y="3524959"/>
              <a:ext cx="630388" cy="2928324"/>
            </a:xfrm>
            <a:custGeom>
              <a:avLst/>
              <a:gdLst>
                <a:gd name="connsiteX0" fmla="*/ 617079 w 617079"/>
                <a:gd name="connsiteY0" fmla="*/ 2928324 h 2928324"/>
                <a:gd name="connsiteX1" fmla="*/ 555371 w 617079"/>
                <a:gd name="connsiteY1" fmla="*/ 1710994 h 2928324"/>
                <a:gd name="connsiteX2" fmla="*/ 420736 w 617079"/>
                <a:gd name="connsiteY2" fmla="*/ 925619 h 2928324"/>
                <a:gd name="connsiteX3" fmla="*/ 0 w 617079"/>
                <a:gd name="connsiteY3" fmla="*/ 0 h 292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079" h="2928324">
                  <a:moveTo>
                    <a:pt x="617079" y="2928324"/>
                  </a:moveTo>
                  <a:cubicBezTo>
                    <a:pt x="602587" y="2486551"/>
                    <a:pt x="588095" y="2044778"/>
                    <a:pt x="555371" y="1710994"/>
                  </a:cubicBezTo>
                  <a:cubicBezTo>
                    <a:pt x="522647" y="1377210"/>
                    <a:pt x="513298" y="1210785"/>
                    <a:pt x="420736" y="925619"/>
                  </a:cubicBezTo>
                  <a:cubicBezTo>
                    <a:pt x="328174" y="640453"/>
                    <a:pt x="97237" y="175774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>
              <a:off x="2672910" y="4927413"/>
              <a:ext cx="1290257" cy="1525870"/>
            </a:xfrm>
            <a:custGeom>
              <a:avLst/>
              <a:gdLst>
                <a:gd name="connsiteX0" fmla="*/ 1290257 w 1290257"/>
                <a:gd name="connsiteY0" fmla="*/ 1525870 h 1525870"/>
                <a:gd name="connsiteX1" fmla="*/ 1004157 w 1290257"/>
                <a:gd name="connsiteY1" fmla="*/ 987327 h 1525870"/>
                <a:gd name="connsiteX2" fmla="*/ 482444 w 1290257"/>
                <a:gd name="connsiteY2" fmla="*/ 359028 h 1525870"/>
                <a:gd name="connsiteX3" fmla="*/ 0 w 1290257"/>
                <a:gd name="connsiteY3" fmla="*/ 0 h 15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257" h="1525870">
                  <a:moveTo>
                    <a:pt x="1290257" y="1525870"/>
                  </a:moveTo>
                  <a:cubicBezTo>
                    <a:pt x="1214524" y="1353835"/>
                    <a:pt x="1138792" y="1181801"/>
                    <a:pt x="1004157" y="987327"/>
                  </a:cubicBezTo>
                  <a:cubicBezTo>
                    <a:pt x="869522" y="792853"/>
                    <a:pt x="649803" y="523582"/>
                    <a:pt x="482444" y="359028"/>
                  </a:cubicBezTo>
                  <a:cubicBezTo>
                    <a:pt x="315085" y="194474"/>
                    <a:pt x="79472" y="60773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Freeform 575"/>
            <p:cNvSpPr/>
            <p:nvPr/>
          </p:nvSpPr>
          <p:spPr>
            <a:xfrm flipH="1">
              <a:off x="3948216" y="4927413"/>
              <a:ext cx="1289304" cy="1525870"/>
            </a:xfrm>
            <a:custGeom>
              <a:avLst/>
              <a:gdLst>
                <a:gd name="connsiteX0" fmla="*/ 1290257 w 1290257"/>
                <a:gd name="connsiteY0" fmla="*/ 1525870 h 1525870"/>
                <a:gd name="connsiteX1" fmla="*/ 1004157 w 1290257"/>
                <a:gd name="connsiteY1" fmla="*/ 987327 h 1525870"/>
                <a:gd name="connsiteX2" fmla="*/ 482444 w 1290257"/>
                <a:gd name="connsiteY2" fmla="*/ 359028 h 1525870"/>
                <a:gd name="connsiteX3" fmla="*/ 0 w 1290257"/>
                <a:gd name="connsiteY3" fmla="*/ 0 h 15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257" h="1525870">
                  <a:moveTo>
                    <a:pt x="1290257" y="1525870"/>
                  </a:moveTo>
                  <a:cubicBezTo>
                    <a:pt x="1214524" y="1353835"/>
                    <a:pt x="1138792" y="1181801"/>
                    <a:pt x="1004157" y="987327"/>
                  </a:cubicBezTo>
                  <a:cubicBezTo>
                    <a:pt x="869522" y="792853"/>
                    <a:pt x="649803" y="523582"/>
                    <a:pt x="482444" y="359028"/>
                  </a:cubicBezTo>
                  <a:cubicBezTo>
                    <a:pt x="315085" y="194474"/>
                    <a:pt x="79472" y="60773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41" name="Group 840"/>
            <p:cNvGrpSpPr/>
            <p:nvPr/>
          </p:nvGrpSpPr>
          <p:grpSpPr>
            <a:xfrm rot="3204905">
              <a:off x="4826617" y="4209890"/>
              <a:ext cx="1056081" cy="1226803"/>
              <a:chOff x="3418523" y="6280326"/>
              <a:chExt cx="1056081" cy="1226803"/>
            </a:xfrm>
          </p:grpSpPr>
          <p:sp>
            <p:nvSpPr>
              <p:cNvPr id="842" name="Rectangle 841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43" name="Group 842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940" name="Rectangle 939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41" name="Straight Connector 940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2" name="Straight Connector 941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3" name="Straight Connector 942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4" name="Straight Connector 943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5" name="Straight Connector 944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6" name="Straight Connector 945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7" name="Straight Connector 946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8" name="Straight Connector 947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9" name="Straight Connector 948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0" name="Straight Connector 949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1" name="Straight Connector 950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2" name="Straight Connector 951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3" name="Straight Connector 952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4" name="Straight Connector 953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5" name="Straight Connector 954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6" name="Straight Connector 955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7" name="Straight Connector 956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8" name="Straight Connector 957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9" name="Straight Connector 958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0" name="Straight Connector 959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1" name="Straight Connector 960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2" name="Straight Connector 961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3" name="Straight Connector 962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4" name="Straight Connector 963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5" name="Straight Connector 964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6" name="Straight Connector 965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7" name="Straight Connector 966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8" name="Straight Connector 967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9" name="Straight Connector 968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70" name="Straight Connector 969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4" name="Group 843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909" name="Rectangle 908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10" name="Straight Connector 909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1" name="Straight Connector 910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2" name="Straight Connector 911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3" name="Straight Connector 912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4" name="Straight Connector 913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5" name="Straight Connector 914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6" name="Straight Connector 915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7" name="Straight Connector 916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8" name="Straight Connector 917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9" name="Straight Connector 918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0" name="Straight Connector 919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1" name="Straight Connector 920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2" name="Straight Connector 921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3" name="Straight Connector 922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4" name="Straight Connector 923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5" name="Straight Connector 924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6" name="Straight Connector 925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7" name="Straight Connector 926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8" name="Straight Connector 927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9" name="Straight Connector 928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0" name="Straight Connector 929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1" name="Straight Connector 930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2" name="Straight Connector 931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3" name="Straight Connector 932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4" name="Straight Connector 933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5" name="Straight Connector 934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6" name="Straight Connector 935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7" name="Straight Connector 936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8" name="Straight Connector 937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9" name="Straight Connector 938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5" name="Group 844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878" name="Rectangle 877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79" name="Straight Connector 878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0" name="Straight Connector 879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1" name="Straight Connector 880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2" name="Straight Connector 881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3" name="Straight Connector 882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4" name="Straight Connector 883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5" name="Straight Connector 884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6" name="Straight Connector 885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7" name="Straight Connector 886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8" name="Straight Connector 887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9" name="Straight Connector 888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0" name="Straight Connector 889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1" name="Straight Connector 890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2" name="Straight Connector 891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3" name="Straight Connector 892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4" name="Straight Connector 893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5" name="Straight Connector 894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6" name="Straight Connector 895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7" name="Straight Connector 896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8" name="Straight Connector 897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9" name="Straight Connector 898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0" name="Straight Connector 899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1" name="Straight Connector 900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2" name="Straight Connector 901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3" name="Straight Connector 902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4" name="Straight Connector 903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5" name="Straight Connector 904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6" name="Straight Connector 905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7" name="Straight Connector 906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8" name="Straight Connector 907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6" name="Group 845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847" name="Rectangle 84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48" name="Straight Connector 84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9" name="Straight Connector 84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0" name="Straight Connector 84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1" name="Straight Connector 85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2" name="Straight Connector 85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3" name="Straight Connector 85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4" name="Straight Connector 85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5" name="Straight Connector 85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6" name="Straight Connector 85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7" name="Straight Connector 85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8" name="Straight Connector 85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9" name="Straight Connector 85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0" name="Straight Connector 85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1" name="Straight Connector 86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2" name="Straight Connector 86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3" name="Straight Connector 86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4" name="Straight Connector 86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5" name="Straight Connector 86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6" name="Straight Connector 86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7" name="Straight Connector 86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8" name="Straight Connector 86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9" name="Straight Connector 86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0" name="Straight Connector 86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1" name="Straight Connector 87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2" name="Straight Connector 87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3" name="Straight Connector 87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4" name="Straight Connector 87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5" name="Straight Connector 87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6" name="Straight Connector 87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7" name="Straight Connector 87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2" name="Group 101"/>
            <p:cNvGrpSpPr/>
            <p:nvPr/>
          </p:nvGrpSpPr>
          <p:grpSpPr>
            <a:xfrm>
              <a:off x="3418523" y="6280326"/>
              <a:ext cx="1056081" cy="1226803"/>
              <a:chOff x="3418523" y="6280326"/>
              <a:chExt cx="1056081" cy="122680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2" name="Group 201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203" name="Rectangle 202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4" name="Straight Connector 203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212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4" name="Group 233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235" name="Rectangle 234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6" name="Straight Connector 235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241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Connector 243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Straight Connector 251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6" name="Group 265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267" name="Rectangle 26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8" name="Straight Connector 26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Straight Connector 27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10" name="Group 709"/>
            <p:cNvGrpSpPr/>
            <p:nvPr/>
          </p:nvGrpSpPr>
          <p:grpSpPr>
            <a:xfrm rot="18635381">
              <a:off x="2050001" y="4206551"/>
              <a:ext cx="1056081" cy="1226803"/>
              <a:chOff x="3418523" y="6280326"/>
              <a:chExt cx="1056081" cy="1226803"/>
            </a:xfrm>
          </p:grpSpPr>
          <p:sp>
            <p:nvSpPr>
              <p:cNvPr id="711" name="Rectangle 710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12" name="Group 711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809" name="Rectangle 808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10" name="Straight Connector 809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1" name="Straight Connector 810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2" name="Straight Connector 811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3" name="Straight Connector 812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4" name="Straight Connector 813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5" name="Straight Connector 814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6" name="Straight Connector 815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7" name="Straight Connector 816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8" name="Straight Connector 817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9" name="Straight Connector 818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0" name="Straight Connector 819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1" name="Straight Connector 820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2" name="Straight Connector 821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3" name="Straight Connector 822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4" name="Straight Connector 823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5" name="Straight Connector 824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6" name="Straight Connector 825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7" name="Straight Connector 826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8" name="Straight Connector 827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9" name="Straight Connector 828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0" name="Straight Connector 829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1" name="Straight Connector 830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2" name="Straight Connector 831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3" name="Straight Connector 832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4" name="Straight Connector 833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5" name="Straight Connector 834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6" name="Straight Connector 835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7" name="Straight Connector 836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8" name="Straight Connector 837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9" name="Straight Connector 838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3" name="Group 712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778" name="Rectangle 777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79" name="Straight Connector 778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0" name="Straight Connector 779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1" name="Straight Connector 780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2" name="Straight Connector 781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3" name="Straight Connector 782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4" name="Straight Connector 783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5" name="Straight Connector 784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6" name="Straight Connector 785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7" name="Straight Connector 786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8" name="Straight Connector 787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9" name="Straight Connector 788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0" name="Straight Connector 789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1" name="Straight Connector 790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2" name="Straight Connector 791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3" name="Straight Connector 792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4" name="Straight Connector 793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5" name="Straight Connector 794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6" name="Straight Connector 795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7" name="Straight Connector 796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8" name="Straight Connector 797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9" name="Straight Connector 798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0" name="Straight Connector 799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1" name="Straight Connector 800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2" name="Straight Connector 801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3" name="Straight Connector 802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4" name="Straight Connector 803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5" name="Straight Connector 804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6" name="Straight Connector 805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7" name="Straight Connector 806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8" name="Straight Connector 807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4" name="Group 713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747" name="Rectangle 74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48" name="Straight Connector 74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9" name="Straight Connector 74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0" name="Straight Connector 74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1" name="Straight Connector 75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2" name="Straight Connector 75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3" name="Straight Connector 75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4" name="Straight Connector 75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5" name="Straight Connector 75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6" name="Straight Connector 75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7" name="Straight Connector 75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8" name="Straight Connector 75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9" name="Straight Connector 75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0" name="Straight Connector 75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1" name="Straight Connector 76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2" name="Straight Connector 76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3" name="Straight Connector 76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4" name="Straight Connector 76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5" name="Straight Connector 76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6" name="Straight Connector 76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7" name="Straight Connector 76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8" name="Straight Connector 76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9" name="Straight Connector 76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0" name="Straight Connector 76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1" name="Straight Connector 77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2" name="Straight Connector 77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3" name="Straight Connector 77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4" name="Straight Connector 77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5" name="Straight Connector 77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6" name="Straight Connector 77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7" name="Straight Connector 77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5" name="Group 714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716" name="Rectangle 715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17" name="Straight Connector 716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8" name="Straight Connector 717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9" name="Straight Connector 718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0" name="Straight Connector 719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Straight Connector 720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2" name="Straight Connector 721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3" name="Straight Connector 722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4" name="Straight Connector 723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5" name="Straight Connector 724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6" name="Straight Connector 725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7" name="Straight Connector 726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8" name="Straight Connector 727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9" name="Straight Connector 728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0" name="Straight Connector 729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1" name="Straight Connector 730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2" name="Straight Connector 731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3" name="Straight Connector 732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4" name="Straight Connector 733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5" name="Straight Connector 734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6" name="Straight Connector 735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7" name="Straight Connector 736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8" name="Straight Connector 737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9" name="Straight Connector 738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0" name="Straight Connector 739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1" name="Straight Connector 740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2" name="Straight Connector 741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3" name="Straight Connector 742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4" name="Straight Connector 743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5" name="Straight Connector 744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6" name="Straight Connector 745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77583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4407</TotalTime>
  <Words>390</Words>
  <Application>Microsoft Office PowerPoint</Application>
  <PresentationFormat>Custom</PresentationFormat>
  <Paragraphs>184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Garamond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CMobley7</dc:creator>
  <cp:lastModifiedBy>CMobley7</cp:lastModifiedBy>
  <cp:revision>177</cp:revision>
  <dcterms:created xsi:type="dcterms:W3CDTF">2016-08-29T18:20:42Z</dcterms:created>
  <dcterms:modified xsi:type="dcterms:W3CDTF">2016-09-07T15:21:14Z</dcterms:modified>
</cp:coreProperties>
</file>